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3"/>
  </p:notesMasterIdLst>
  <p:handoutMasterIdLst>
    <p:handoutMasterId r:id="rId54"/>
  </p:handoutMasterIdLst>
  <p:sldIdLst>
    <p:sldId id="533" r:id="rId2"/>
    <p:sldId id="534" r:id="rId3"/>
    <p:sldId id="539" r:id="rId4"/>
    <p:sldId id="542" r:id="rId5"/>
    <p:sldId id="439" r:id="rId6"/>
    <p:sldId id="555" r:id="rId7"/>
    <p:sldId id="564" r:id="rId8"/>
    <p:sldId id="441" r:id="rId9"/>
    <p:sldId id="433" r:id="rId10"/>
    <p:sldId id="531" r:id="rId11"/>
    <p:sldId id="532" r:id="rId12"/>
    <p:sldId id="442" r:id="rId13"/>
    <p:sldId id="523" r:id="rId14"/>
    <p:sldId id="565" r:id="rId15"/>
    <p:sldId id="552" r:id="rId16"/>
    <p:sldId id="443" r:id="rId17"/>
    <p:sldId id="517" r:id="rId18"/>
    <p:sldId id="560" r:id="rId19"/>
    <p:sldId id="520" r:id="rId20"/>
    <p:sldId id="445" r:id="rId21"/>
    <p:sldId id="522" r:id="rId22"/>
    <p:sldId id="566" r:id="rId23"/>
    <p:sldId id="561" r:id="rId24"/>
    <p:sldId id="562" r:id="rId25"/>
    <p:sldId id="438" r:id="rId26"/>
    <p:sldId id="519" r:id="rId27"/>
    <p:sldId id="465" r:id="rId28"/>
    <p:sldId id="466" r:id="rId29"/>
    <p:sldId id="567" r:id="rId30"/>
    <p:sldId id="557" r:id="rId31"/>
    <p:sldId id="455" r:id="rId32"/>
    <p:sldId id="554" r:id="rId33"/>
    <p:sldId id="456" r:id="rId34"/>
    <p:sldId id="457" r:id="rId35"/>
    <p:sldId id="458" r:id="rId36"/>
    <p:sldId id="459" r:id="rId37"/>
    <p:sldId id="474" r:id="rId38"/>
    <p:sldId id="545" r:id="rId39"/>
    <p:sldId id="568" r:id="rId40"/>
    <p:sldId id="551" r:id="rId41"/>
    <p:sldId id="569" r:id="rId42"/>
    <p:sldId id="476" r:id="rId43"/>
    <p:sldId id="447" r:id="rId44"/>
    <p:sldId id="570" r:id="rId45"/>
    <p:sldId id="571" r:id="rId46"/>
    <p:sldId id="530" r:id="rId47"/>
    <p:sldId id="538" r:id="rId48"/>
    <p:sldId id="528" r:id="rId49"/>
    <p:sldId id="559" r:id="rId50"/>
    <p:sldId id="527" r:id="rId51"/>
    <p:sldId id="535" r:id="rId52"/>
  </p:sldIdLst>
  <p:sldSz cx="12192000" cy="6858000"/>
  <p:notesSz cx="6858000" cy="973455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89946" autoAdjust="0"/>
  </p:normalViewPr>
  <p:slideViewPr>
    <p:cSldViewPr>
      <p:cViewPr varScale="1">
        <p:scale>
          <a:sx n="97" d="100"/>
          <a:sy n="97" d="100"/>
        </p:scale>
        <p:origin x="-354"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4.xml.rels><?xml version="1.0" encoding="UTF-8" standalone="yes"?>
<Relationships xmlns="http://schemas.openxmlformats.org/package/2006/relationships"><Relationship Id="rId1" Type="http://schemas.openxmlformats.org/officeDocument/2006/relationships/image" Target="../media/image21.jpg"/></Relationships>
</file>

<file path=ppt/diagrams/_rels/drawing4.xml.rels><?xml version="1.0" encoding="UTF-8" standalone="yes"?>
<Relationships xmlns="http://schemas.openxmlformats.org/package/2006/relationships"><Relationship Id="rId1"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8F06DA-BFCB-43E2-B53D-C9490EC30B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F8C5BF39-7368-4B90-82CF-4525EC7DCB43}">
      <dgm:prSet phldrT="[Texto]" custT="1">
        <dgm:style>
          <a:lnRef idx="1">
            <a:schemeClr val="accent6"/>
          </a:lnRef>
          <a:fillRef idx="3">
            <a:schemeClr val="accent6"/>
          </a:fillRef>
          <a:effectRef idx="2">
            <a:schemeClr val="accent6"/>
          </a:effectRef>
          <a:fontRef idx="minor">
            <a:schemeClr val="lt1"/>
          </a:fontRef>
        </dgm:style>
      </dgm:prSet>
      <dgm:spPr>
        <a:solidFill>
          <a:srgbClr val="00B050"/>
        </a:solidFill>
        <a:ln>
          <a:solidFill>
            <a:srgbClr val="92D050"/>
          </a:solidFill>
        </a:ln>
      </dgm:spPr>
      <dgm:t>
        <a:bodyPr/>
        <a:lstStyle/>
        <a:p>
          <a:pPr algn="ctr"/>
          <a:r>
            <a:rPr lang="pt-BR" sz="3700" b="1" dirty="0"/>
            <a:t>Quantitativa</a:t>
          </a:r>
          <a:r>
            <a:rPr lang="pt-BR" sz="3700" dirty="0"/>
            <a:t> </a:t>
          </a:r>
          <a:r>
            <a:rPr lang="pt-BR" sz="2000" dirty="0"/>
            <a:t>(PMBOK, p.e.)</a:t>
          </a:r>
        </a:p>
      </dgm:t>
    </dgm:pt>
    <dgm:pt modelId="{8A95BEE3-08F3-4FF6-8BC3-B27F27F1AD3B}" type="parTrans" cxnId="{F09898E8-733E-490E-93A0-DF45B9861B3A}">
      <dgm:prSet/>
      <dgm:spPr/>
      <dgm:t>
        <a:bodyPr/>
        <a:lstStyle/>
        <a:p>
          <a:endParaRPr lang="pt-BR"/>
        </a:p>
      </dgm:t>
    </dgm:pt>
    <dgm:pt modelId="{26EFC411-0FF2-4BD2-BFA6-34B817847DF1}" type="sibTrans" cxnId="{F09898E8-733E-490E-93A0-DF45B9861B3A}">
      <dgm:prSet/>
      <dgm:spPr/>
      <dgm:t>
        <a:bodyPr/>
        <a:lstStyle/>
        <a:p>
          <a:endParaRPr lang="pt-BR"/>
        </a:p>
      </dgm:t>
    </dgm:pt>
    <dgm:pt modelId="{AC90B9F6-1691-4366-8699-574D78F4B61B}">
      <dgm:prSet phldrT="[Texto]"/>
      <dgm:spPr/>
      <dgm:t>
        <a:bodyPr/>
        <a:lstStyle/>
        <a:p>
          <a:pPr algn="just"/>
          <a:r>
            <a:rPr lang="pt-BR" dirty="0"/>
            <a:t>Seguros, crédito, processos amplamente conhecidos</a:t>
          </a:r>
        </a:p>
      </dgm:t>
    </dgm:pt>
    <dgm:pt modelId="{06888B90-09E1-4AC9-973F-210BEC255C1A}" type="parTrans" cxnId="{D47A28E4-056C-4640-AF80-FF45777D64C2}">
      <dgm:prSet/>
      <dgm:spPr/>
      <dgm:t>
        <a:bodyPr/>
        <a:lstStyle/>
        <a:p>
          <a:endParaRPr lang="pt-BR"/>
        </a:p>
      </dgm:t>
    </dgm:pt>
    <dgm:pt modelId="{B3CCB1E6-3FF1-4032-A740-77B5F14F516D}" type="sibTrans" cxnId="{D47A28E4-056C-4640-AF80-FF45777D64C2}">
      <dgm:prSet/>
      <dgm:spPr/>
      <dgm:t>
        <a:bodyPr/>
        <a:lstStyle/>
        <a:p>
          <a:endParaRPr lang="pt-BR"/>
        </a:p>
      </dgm:t>
    </dgm:pt>
    <dgm:pt modelId="{95F53E77-88A7-49C9-B613-DFDC7B2BCA3B}">
      <dgm:prSet phldrT="[Texto]" custT="1">
        <dgm:style>
          <a:lnRef idx="1">
            <a:schemeClr val="accent2"/>
          </a:lnRef>
          <a:fillRef idx="3">
            <a:schemeClr val="accent2"/>
          </a:fillRef>
          <a:effectRef idx="2">
            <a:schemeClr val="accent2"/>
          </a:effectRef>
          <a:fontRef idx="minor">
            <a:schemeClr val="lt1"/>
          </a:fontRef>
        </dgm:style>
      </dgm:prSet>
      <dgm:spPr>
        <a:solidFill>
          <a:srgbClr val="FFC000"/>
        </a:solidFill>
      </dgm:spPr>
      <dgm:t>
        <a:bodyPr/>
        <a:lstStyle/>
        <a:p>
          <a:pPr algn="ctr"/>
          <a:r>
            <a:rPr lang="pt-BR" sz="3700" b="1" dirty="0">
              <a:solidFill>
                <a:srgbClr val="0070C0"/>
              </a:solidFill>
            </a:rPr>
            <a:t>Qualitativa</a:t>
          </a:r>
          <a:r>
            <a:rPr lang="pt-BR" sz="3700" dirty="0">
              <a:solidFill>
                <a:srgbClr val="0070C0"/>
              </a:solidFill>
            </a:rPr>
            <a:t> </a:t>
          </a:r>
          <a:r>
            <a:rPr lang="pt-BR" sz="2000" dirty="0">
              <a:solidFill>
                <a:srgbClr val="0070C0"/>
              </a:solidFill>
            </a:rPr>
            <a:t>(ISO e COSO, p.e.)</a:t>
          </a:r>
        </a:p>
      </dgm:t>
    </dgm:pt>
    <dgm:pt modelId="{17B1FE94-ED70-40DC-8A5B-9C4E3F018452}" type="parTrans" cxnId="{1C06993C-7699-438A-97A2-EC61D8BAEF91}">
      <dgm:prSet/>
      <dgm:spPr/>
      <dgm:t>
        <a:bodyPr/>
        <a:lstStyle/>
        <a:p>
          <a:endParaRPr lang="pt-BR"/>
        </a:p>
      </dgm:t>
    </dgm:pt>
    <dgm:pt modelId="{A7ECA4AB-62E6-4BC1-A1A4-941EFF7762A0}" type="sibTrans" cxnId="{1C06993C-7699-438A-97A2-EC61D8BAEF91}">
      <dgm:prSet/>
      <dgm:spPr/>
      <dgm:t>
        <a:bodyPr/>
        <a:lstStyle/>
        <a:p>
          <a:endParaRPr lang="pt-BR"/>
        </a:p>
      </dgm:t>
    </dgm:pt>
    <dgm:pt modelId="{28DE22F9-0ACE-4BD6-A581-3AFCE85E41C2}">
      <dgm:prSet phldrT="[Texto]"/>
      <dgm:spPr/>
      <dgm:t>
        <a:bodyPr/>
        <a:lstStyle/>
        <a:p>
          <a:pPr algn="just"/>
          <a:r>
            <a:rPr lang="pt-BR" dirty="0"/>
            <a:t>Processos em que não é possível a análise de probabilidades, em termos quantitativos</a:t>
          </a:r>
        </a:p>
      </dgm:t>
    </dgm:pt>
    <dgm:pt modelId="{BA7648D3-030E-4B50-85AE-6EEFE9A6D10B}" type="parTrans" cxnId="{A3341B8C-0E8E-4A38-8DAB-3D9AE84E85AC}">
      <dgm:prSet/>
      <dgm:spPr/>
      <dgm:t>
        <a:bodyPr/>
        <a:lstStyle/>
        <a:p>
          <a:endParaRPr lang="pt-BR"/>
        </a:p>
      </dgm:t>
    </dgm:pt>
    <dgm:pt modelId="{1FB3FF26-EC6F-47A1-A8C0-4D80DFEA3EC6}" type="sibTrans" cxnId="{A3341B8C-0E8E-4A38-8DAB-3D9AE84E85AC}">
      <dgm:prSet/>
      <dgm:spPr/>
      <dgm:t>
        <a:bodyPr/>
        <a:lstStyle/>
        <a:p>
          <a:endParaRPr lang="pt-BR"/>
        </a:p>
      </dgm:t>
    </dgm:pt>
    <dgm:pt modelId="{0C676839-9993-4875-9E04-9A6B9E171E5C}" type="pres">
      <dgm:prSet presAssocID="{8D8F06DA-BFCB-43E2-B53D-C9490EC30BC3}" presName="linear" presStyleCnt="0">
        <dgm:presLayoutVars>
          <dgm:animLvl val="lvl"/>
          <dgm:resizeHandles val="exact"/>
        </dgm:presLayoutVars>
      </dgm:prSet>
      <dgm:spPr/>
      <dgm:t>
        <a:bodyPr/>
        <a:lstStyle/>
        <a:p>
          <a:endParaRPr lang="pt-BR"/>
        </a:p>
      </dgm:t>
    </dgm:pt>
    <dgm:pt modelId="{A42473A5-2E00-4CFC-862D-BC50936119A8}" type="pres">
      <dgm:prSet presAssocID="{F8C5BF39-7368-4B90-82CF-4525EC7DCB43}" presName="parentText" presStyleLbl="node1" presStyleIdx="0" presStyleCnt="2">
        <dgm:presLayoutVars>
          <dgm:chMax val="0"/>
          <dgm:bulletEnabled val="1"/>
        </dgm:presLayoutVars>
      </dgm:prSet>
      <dgm:spPr/>
      <dgm:t>
        <a:bodyPr/>
        <a:lstStyle/>
        <a:p>
          <a:endParaRPr lang="pt-BR"/>
        </a:p>
      </dgm:t>
    </dgm:pt>
    <dgm:pt modelId="{67B44252-70D6-474E-BBC8-7BEF4E5C10D2}" type="pres">
      <dgm:prSet presAssocID="{F8C5BF39-7368-4B90-82CF-4525EC7DCB43}" presName="childText" presStyleLbl="revTx" presStyleIdx="0" presStyleCnt="2">
        <dgm:presLayoutVars>
          <dgm:bulletEnabled val="1"/>
        </dgm:presLayoutVars>
      </dgm:prSet>
      <dgm:spPr/>
      <dgm:t>
        <a:bodyPr/>
        <a:lstStyle/>
        <a:p>
          <a:endParaRPr lang="pt-BR"/>
        </a:p>
      </dgm:t>
    </dgm:pt>
    <dgm:pt modelId="{EC46495A-16B8-40B5-96C5-AC7B5C5EEEAB}" type="pres">
      <dgm:prSet presAssocID="{95F53E77-88A7-49C9-B613-DFDC7B2BCA3B}" presName="parentText" presStyleLbl="node1" presStyleIdx="1" presStyleCnt="2">
        <dgm:presLayoutVars>
          <dgm:chMax val="0"/>
          <dgm:bulletEnabled val="1"/>
        </dgm:presLayoutVars>
      </dgm:prSet>
      <dgm:spPr/>
      <dgm:t>
        <a:bodyPr/>
        <a:lstStyle/>
        <a:p>
          <a:endParaRPr lang="pt-BR"/>
        </a:p>
      </dgm:t>
    </dgm:pt>
    <dgm:pt modelId="{6AB2AE55-6F0C-4A0E-863D-1EB38B83C3D1}" type="pres">
      <dgm:prSet presAssocID="{95F53E77-88A7-49C9-B613-DFDC7B2BCA3B}" presName="childText" presStyleLbl="revTx" presStyleIdx="1" presStyleCnt="2">
        <dgm:presLayoutVars>
          <dgm:bulletEnabled val="1"/>
        </dgm:presLayoutVars>
      </dgm:prSet>
      <dgm:spPr/>
      <dgm:t>
        <a:bodyPr/>
        <a:lstStyle/>
        <a:p>
          <a:endParaRPr lang="pt-BR"/>
        </a:p>
      </dgm:t>
    </dgm:pt>
  </dgm:ptLst>
  <dgm:cxnLst>
    <dgm:cxn modelId="{D23E291B-CC08-4D8B-B089-271B6DEB3470}" type="presOf" srcId="{28DE22F9-0ACE-4BD6-A581-3AFCE85E41C2}" destId="{6AB2AE55-6F0C-4A0E-863D-1EB38B83C3D1}" srcOrd="0" destOrd="0" presId="urn:microsoft.com/office/officeart/2005/8/layout/vList2"/>
    <dgm:cxn modelId="{806621FB-2ECA-433A-8308-860D2D525888}" type="presOf" srcId="{F8C5BF39-7368-4B90-82CF-4525EC7DCB43}" destId="{A42473A5-2E00-4CFC-862D-BC50936119A8}" srcOrd="0" destOrd="0" presId="urn:microsoft.com/office/officeart/2005/8/layout/vList2"/>
    <dgm:cxn modelId="{1C06993C-7699-438A-97A2-EC61D8BAEF91}" srcId="{8D8F06DA-BFCB-43E2-B53D-C9490EC30BC3}" destId="{95F53E77-88A7-49C9-B613-DFDC7B2BCA3B}" srcOrd="1" destOrd="0" parTransId="{17B1FE94-ED70-40DC-8A5B-9C4E3F018452}" sibTransId="{A7ECA4AB-62E6-4BC1-A1A4-941EFF7762A0}"/>
    <dgm:cxn modelId="{D47A28E4-056C-4640-AF80-FF45777D64C2}" srcId="{F8C5BF39-7368-4B90-82CF-4525EC7DCB43}" destId="{AC90B9F6-1691-4366-8699-574D78F4B61B}" srcOrd="0" destOrd="0" parTransId="{06888B90-09E1-4AC9-973F-210BEC255C1A}" sibTransId="{B3CCB1E6-3FF1-4032-A740-77B5F14F516D}"/>
    <dgm:cxn modelId="{F09898E8-733E-490E-93A0-DF45B9861B3A}" srcId="{8D8F06DA-BFCB-43E2-B53D-C9490EC30BC3}" destId="{F8C5BF39-7368-4B90-82CF-4525EC7DCB43}" srcOrd="0" destOrd="0" parTransId="{8A95BEE3-08F3-4FF6-8BC3-B27F27F1AD3B}" sibTransId="{26EFC411-0FF2-4BD2-BFA6-34B817847DF1}"/>
    <dgm:cxn modelId="{C1B61E2D-5312-4B26-B7C7-73CEA80B459B}" type="presOf" srcId="{8D8F06DA-BFCB-43E2-B53D-C9490EC30BC3}" destId="{0C676839-9993-4875-9E04-9A6B9E171E5C}" srcOrd="0" destOrd="0" presId="urn:microsoft.com/office/officeart/2005/8/layout/vList2"/>
    <dgm:cxn modelId="{6268E878-DE2D-41C0-9970-18E690223489}" type="presOf" srcId="{AC90B9F6-1691-4366-8699-574D78F4B61B}" destId="{67B44252-70D6-474E-BBC8-7BEF4E5C10D2}" srcOrd="0" destOrd="0" presId="urn:microsoft.com/office/officeart/2005/8/layout/vList2"/>
    <dgm:cxn modelId="{A3341B8C-0E8E-4A38-8DAB-3D9AE84E85AC}" srcId="{95F53E77-88A7-49C9-B613-DFDC7B2BCA3B}" destId="{28DE22F9-0ACE-4BD6-A581-3AFCE85E41C2}" srcOrd="0" destOrd="0" parTransId="{BA7648D3-030E-4B50-85AE-6EEFE9A6D10B}" sibTransId="{1FB3FF26-EC6F-47A1-A8C0-4D80DFEA3EC6}"/>
    <dgm:cxn modelId="{AB84259E-1EC6-4E33-9AF6-A43C44ADCBBA}" type="presOf" srcId="{95F53E77-88A7-49C9-B613-DFDC7B2BCA3B}" destId="{EC46495A-16B8-40B5-96C5-AC7B5C5EEEAB}" srcOrd="0" destOrd="0" presId="urn:microsoft.com/office/officeart/2005/8/layout/vList2"/>
    <dgm:cxn modelId="{65C55C75-2C5B-4A61-B7F7-E1A5D0BE8EE1}" type="presParOf" srcId="{0C676839-9993-4875-9E04-9A6B9E171E5C}" destId="{A42473A5-2E00-4CFC-862D-BC50936119A8}" srcOrd="0" destOrd="0" presId="urn:microsoft.com/office/officeart/2005/8/layout/vList2"/>
    <dgm:cxn modelId="{CE71335A-1F16-47B4-90C1-37B4CB7160CB}" type="presParOf" srcId="{0C676839-9993-4875-9E04-9A6B9E171E5C}" destId="{67B44252-70D6-474E-BBC8-7BEF4E5C10D2}" srcOrd="1" destOrd="0" presId="urn:microsoft.com/office/officeart/2005/8/layout/vList2"/>
    <dgm:cxn modelId="{F8385A5A-A62C-4E57-99C7-27FBCCDE1E31}" type="presParOf" srcId="{0C676839-9993-4875-9E04-9A6B9E171E5C}" destId="{EC46495A-16B8-40B5-96C5-AC7B5C5EEEAB}" srcOrd="2" destOrd="0" presId="urn:microsoft.com/office/officeart/2005/8/layout/vList2"/>
    <dgm:cxn modelId="{8E3FE9B1-02E8-4CF4-8C15-93443326C431}" type="presParOf" srcId="{0C676839-9993-4875-9E04-9A6B9E171E5C}" destId="{6AB2AE55-6F0C-4A0E-863D-1EB38B83C3D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754227-CCE1-4D3C-B463-EEE7309DDB94}" type="doc">
      <dgm:prSet loTypeId="urn:microsoft.com/office/officeart/2005/8/layout/hProcess6" loCatId="process" qsTypeId="urn:microsoft.com/office/officeart/2005/8/quickstyle/simple1#14" qsCatId="simple" csTypeId="urn:microsoft.com/office/officeart/2005/8/colors/accent1_4" csCatId="accent1" phldr="1"/>
      <dgm:spPr/>
      <dgm:t>
        <a:bodyPr/>
        <a:lstStyle/>
        <a:p>
          <a:endParaRPr lang="pt-BR"/>
        </a:p>
      </dgm:t>
    </dgm:pt>
    <dgm:pt modelId="{CF738FB7-A998-46C0-AA11-6C0B5B7FA3E6}">
      <dgm:prSet custT="1"/>
      <dgm:spPr>
        <a:solidFill>
          <a:srgbClr val="FF6600"/>
        </a:solidFill>
      </dgm:spPr>
      <dgm:t>
        <a:bodyPr/>
        <a:lstStyle/>
        <a:p>
          <a:pPr rtl="0"/>
          <a:r>
            <a:rPr lang="pt-BR" sz="3200" b="1" dirty="0"/>
            <a:t>Saída</a:t>
          </a:r>
          <a:r>
            <a:rPr lang="pt-BR" sz="3200" dirty="0"/>
            <a:t> </a:t>
          </a:r>
          <a:endParaRPr lang="pt-BR" sz="3200" b="1" dirty="0">
            <a:solidFill>
              <a:srgbClr val="002060"/>
            </a:solidFill>
          </a:endParaRPr>
        </a:p>
      </dgm:t>
    </dgm:pt>
    <dgm:pt modelId="{0148A541-C0F3-4511-AE69-F863FDA50DEF}" type="parTrans" cxnId="{35E741A8-AE89-46BB-A61C-5A4392B9FD71}">
      <dgm:prSet/>
      <dgm:spPr/>
      <dgm:t>
        <a:bodyPr/>
        <a:lstStyle/>
        <a:p>
          <a:endParaRPr lang="pt-BR"/>
        </a:p>
      </dgm:t>
    </dgm:pt>
    <dgm:pt modelId="{8F8FF4EA-293B-47E4-861B-A5022E6C7FDD}" type="sibTrans" cxnId="{35E741A8-AE89-46BB-A61C-5A4392B9FD71}">
      <dgm:prSet/>
      <dgm:spPr/>
      <dgm:t>
        <a:bodyPr/>
        <a:lstStyle/>
        <a:p>
          <a:endParaRPr lang="pt-BR"/>
        </a:p>
      </dgm:t>
    </dgm:pt>
    <dgm:pt modelId="{316084D3-C47D-40B0-B77E-B86CB90587E9}">
      <dgm:prSet custT="1"/>
      <dgm:spPr>
        <a:solidFill>
          <a:srgbClr val="002060"/>
        </a:solidFill>
      </dgm:spPr>
      <dgm:t>
        <a:bodyPr/>
        <a:lstStyle/>
        <a:p>
          <a:pPr algn="r" rtl="0"/>
          <a:r>
            <a:rPr lang="pt-BR" sz="2400" b="1" dirty="0">
              <a:solidFill>
                <a:schemeClr val="bg1"/>
              </a:solidFill>
              <a:latin typeface="Arial Narrow" pitchFamily="34" charset="0"/>
            </a:rPr>
            <a:t>Plano de Tratamento de Riscos</a:t>
          </a:r>
        </a:p>
      </dgm:t>
    </dgm:pt>
    <dgm:pt modelId="{0B7154B5-61BF-47C8-941E-2A511F482285}" type="parTrans" cxnId="{CCEB1792-470C-409B-B03F-CE23EAB85E92}">
      <dgm:prSet/>
      <dgm:spPr/>
      <dgm:t>
        <a:bodyPr/>
        <a:lstStyle/>
        <a:p>
          <a:endParaRPr lang="pt-BR"/>
        </a:p>
      </dgm:t>
    </dgm:pt>
    <dgm:pt modelId="{C5C24467-94D7-4D3E-8504-BC96E11F664E}" type="sibTrans" cxnId="{CCEB1792-470C-409B-B03F-CE23EAB85E92}">
      <dgm:prSet/>
      <dgm:spPr/>
      <dgm:t>
        <a:bodyPr/>
        <a:lstStyle/>
        <a:p>
          <a:endParaRPr lang="pt-BR"/>
        </a:p>
      </dgm:t>
    </dgm:pt>
    <dgm:pt modelId="{FD2C1A4D-FD5A-4540-9662-C5403E3F0709}" type="pres">
      <dgm:prSet presAssocID="{BB754227-CCE1-4D3C-B463-EEE7309DDB94}" presName="theList" presStyleCnt="0">
        <dgm:presLayoutVars>
          <dgm:dir/>
          <dgm:animLvl val="lvl"/>
          <dgm:resizeHandles val="exact"/>
        </dgm:presLayoutVars>
      </dgm:prSet>
      <dgm:spPr/>
      <dgm:t>
        <a:bodyPr/>
        <a:lstStyle/>
        <a:p>
          <a:endParaRPr lang="pt-BR"/>
        </a:p>
      </dgm:t>
    </dgm:pt>
    <dgm:pt modelId="{D2B04285-0CDB-4FBD-9BE8-FD2C5BA0E045}" type="pres">
      <dgm:prSet presAssocID="{CF738FB7-A998-46C0-AA11-6C0B5B7FA3E6}" presName="compNode" presStyleCnt="0"/>
      <dgm:spPr/>
    </dgm:pt>
    <dgm:pt modelId="{4E9A892B-747D-47B4-8309-504E90192ED9}" type="pres">
      <dgm:prSet presAssocID="{CF738FB7-A998-46C0-AA11-6C0B5B7FA3E6}" presName="noGeometry" presStyleCnt="0"/>
      <dgm:spPr/>
    </dgm:pt>
    <dgm:pt modelId="{7110977E-A1D7-4FEB-9B3A-DB84D1933D6C}" type="pres">
      <dgm:prSet presAssocID="{CF738FB7-A998-46C0-AA11-6C0B5B7FA3E6}" presName="childTextVisible" presStyleLbl="bgAccFollowNode1" presStyleIdx="0" presStyleCnt="1" custScaleY="73356" custLinFactNeighborY="2467">
        <dgm:presLayoutVars>
          <dgm:bulletEnabled val="1"/>
        </dgm:presLayoutVars>
      </dgm:prSet>
      <dgm:spPr/>
      <dgm:t>
        <a:bodyPr/>
        <a:lstStyle/>
        <a:p>
          <a:endParaRPr lang="pt-BR"/>
        </a:p>
      </dgm:t>
    </dgm:pt>
    <dgm:pt modelId="{86E0AF3D-5E7A-4087-920F-F32E4C0EBA9C}" type="pres">
      <dgm:prSet presAssocID="{CF738FB7-A998-46C0-AA11-6C0B5B7FA3E6}" presName="childTextHidden" presStyleLbl="bgAccFollowNode1" presStyleIdx="0" presStyleCnt="1"/>
      <dgm:spPr/>
      <dgm:t>
        <a:bodyPr/>
        <a:lstStyle/>
        <a:p>
          <a:endParaRPr lang="pt-BR"/>
        </a:p>
      </dgm:t>
    </dgm:pt>
    <dgm:pt modelId="{1A261879-3877-4D9E-9B9E-B8FD1873FCDF}" type="pres">
      <dgm:prSet presAssocID="{CF738FB7-A998-46C0-AA11-6C0B5B7FA3E6}" presName="parentText" presStyleLbl="node1" presStyleIdx="0" presStyleCnt="1" custLinFactNeighborX="6770" custLinFactNeighborY="2313">
        <dgm:presLayoutVars>
          <dgm:chMax val="1"/>
          <dgm:bulletEnabled val="1"/>
        </dgm:presLayoutVars>
      </dgm:prSet>
      <dgm:spPr/>
      <dgm:t>
        <a:bodyPr/>
        <a:lstStyle/>
        <a:p>
          <a:endParaRPr lang="pt-BR"/>
        </a:p>
      </dgm:t>
    </dgm:pt>
  </dgm:ptLst>
  <dgm:cxnLst>
    <dgm:cxn modelId="{45EFD41D-DEEB-41B0-B55C-994D0CCE319B}" type="presOf" srcId="{316084D3-C47D-40B0-B77E-B86CB90587E9}" destId="{86E0AF3D-5E7A-4087-920F-F32E4C0EBA9C}" srcOrd="1" destOrd="0" presId="urn:microsoft.com/office/officeart/2005/8/layout/hProcess6"/>
    <dgm:cxn modelId="{C1E4DBF1-AEE7-4F72-8A2C-1F6D4E0AD850}" type="presOf" srcId="{316084D3-C47D-40B0-B77E-B86CB90587E9}" destId="{7110977E-A1D7-4FEB-9B3A-DB84D1933D6C}" srcOrd="0" destOrd="0" presId="urn:microsoft.com/office/officeart/2005/8/layout/hProcess6"/>
    <dgm:cxn modelId="{35E741A8-AE89-46BB-A61C-5A4392B9FD71}" srcId="{BB754227-CCE1-4D3C-B463-EEE7309DDB94}" destId="{CF738FB7-A998-46C0-AA11-6C0B5B7FA3E6}" srcOrd="0" destOrd="0" parTransId="{0148A541-C0F3-4511-AE69-F863FDA50DEF}" sibTransId="{8F8FF4EA-293B-47E4-861B-A5022E6C7FDD}"/>
    <dgm:cxn modelId="{CCEB1792-470C-409B-B03F-CE23EAB85E92}" srcId="{CF738FB7-A998-46C0-AA11-6C0B5B7FA3E6}" destId="{316084D3-C47D-40B0-B77E-B86CB90587E9}" srcOrd="0" destOrd="0" parTransId="{0B7154B5-61BF-47C8-941E-2A511F482285}" sibTransId="{C5C24467-94D7-4D3E-8504-BC96E11F664E}"/>
    <dgm:cxn modelId="{A969179A-0A89-4D2F-B0CB-0D6CCAF13BF5}" type="presOf" srcId="{CF738FB7-A998-46C0-AA11-6C0B5B7FA3E6}" destId="{1A261879-3877-4D9E-9B9E-B8FD1873FCDF}" srcOrd="0" destOrd="0" presId="urn:microsoft.com/office/officeart/2005/8/layout/hProcess6"/>
    <dgm:cxn modelId="{52E836D3-1670-4C41-884B-68293661BCD0}" type="presOf" srcId="{BB754227-CCE1-4D3C-B463-EEE7309DDB94}" destId="{FD2C1A4D-FD5A-4540-9662-C5403E3F0709}" srcOrd="0" destOrd="0" presId="urn:microsoft.com/office/officeart/2005/8/layout/hProcess6"/>
    <dgm:cxn modelId="{8C3FE474-E72A-438D-81AC-0324D9098DDE}" type="presParOf" srcId="{FD2C1A4D-FD5A-4540-9662-C5403E3F0709}" destId="{D2B04285-0CDB-4FBD-9BE8-FD2C5BA0E045}" srcOrd="0" destOrd="0" presId="urn:microsoft.com/office/officeart/2005/8/layout/hProcess6"/>
    <dgm:cxn modelId="{4EDD35AE-6082-4129-9ACF-15796D286B36}" type="presParOf" srcId="{D2B04285-0CDB-4FBD-9BE8-FD2C5BA0E045}" destId="{4E9A892B-747D-47B4-8309-504E90192ED9}" srcOrd="0" destOrd="0" presId="urn:microsoft.com/office/officeart/2005/8/layout/hProcess6"/>
    <dgm:cxn modelId="{C36C64D1-C89A-4F1B-8307-432028A05AC0}" type="presParOf" srcId="{D2B04285-0CDB-4FBD-9BE8-FD2C5BA0E045}" destId="{7110977E-A1D7-4FEB-9B3A-DB84D1933D6C}" srcOrd="1" destOrd="0" presId="urn:microsoft.com/office/officeart/2005/8/layout/hProcess6"/>
    <dgm:cxn modelId="{235CA819-02D9-42C4-B3A2-94BF6077A24B}" type="presParOf" srcId="{D2B04285-0CDB-4FBD-9BE8-FD2C5BA0E045}" destId="{86E0AF3D-5E7A-4087-920F-F32E4C0EBA9C}" srcOrd="2" destOrd="0" presId="urn:microsoft.com/office/officeart/2005/8/layout/hProcess6"/>
    <dgm:cxn modelId="{64BB4D77-FC36-4FA0-8E17-A12FA4684640}" type="presParOf" srcId="{D2B04285-0CDB-4FBD-9BE8-FD2C5BA0E045}" destId="{1A261879-3877-4D9E-9B9E-B8FD1873FCDF}"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3ED11F-C149-4807-B090-B8DA7715DC7E}"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F9F89254-F44F-4C78-8199-B424743A17DC}">
      <dgm:prSet phldrT="[Texto]" custT="1"/>
      <dgm:sp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dgm:spPr>
      <dgm:t>
        <a:bodyPr/>
        <a:lstStyle/>
        <a:p>
          <a:r>
            <a:rPr lang="pt-BR" sz="3200" dirty="0"/>
            <a:t>P</a:t>
          </a:r>
        </a:p>
      </dgm:t>
    </dgm:pt>
    <dgm:pt modelId="{5BE54973-FD96-4D8A-A28E-922A48601809}" type="parTrans" cxnId="{2A22FE7A-4A77-47E7-AD60-3D8101910FB5}">
      <dgm:prSet/>
      <dgm:spPr/>
      <dgm:t>
        <a:bodyPr/>
        <a:lstStyle/>
        <a:p>
          <a:endParaRPr lang="pt-BR"/>
        </a:p>
      </dgm:t>
    </dgm:pt>
    <dgm:pt modelId="{912DD923-17A0-4004-953A-6631DFC5AE32}" type="sibTrans" cxnId="{2A22FE7A-4A77-47E7-AD60-3D8101910FB5}">
      <dgm:prSet/>
      <dgm:spPr/>
      <dgm:t>
        <a:bodyPr/>
        <a:lstStyle/>
        <a:p>
          <a:endParaRPr lang="pt-BR"/>
        </a:p>
      </dgm:t>
    </dgm:pt>
    <dgm:pt modelId="{41F29E8D-7D1D-487D-A68A-8707896D53D8}">
      <dgm:prSet phldrT="[Texto]" custT="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pt-BR" sz="3200" dirty="0"/>
            <a:t>I</a:t>
          </a:r>
        </a:p>
      </dgm:t>
    </dgm:pt>
    <dgm:pt modelId="{92D38776-8DBE-4AF8-8CD6-4AE7912E8111}" type="parTrans" cxnId="{171BCAA8-11FA-4410-8397-9348ABE933C1}">
      <dgm:prSet/>
      <dgm:spPr/>
      <dgm:t>
        <a:bodyPr/>
        <a:lstStyle/>
        <a:p>
          <a:endParaRPr lang="pt-BR"/>
        </a:p>
      </dgm:t>
    </dgm:pt>
    <dgm:pt modelId="{438DBC6B-8A45-458D-BE29-4063786D9A54}" type="sibTrans" cxnId="{171BCAA8-11FA-4410-8397-9348ABE933C1}">
      <dgm:prSet/>
      <dgm:spPr/>
      <dgm:t>
        <a:bodyPr/>
        <a:lstStyle/>
        <a:p>
          <a:endParaRPr lang="pt-BR"/>
        </a:p>
      </dgm:t>
    </dgm:pt>
    <dgm:pt modelId="{9A3E786C-650F-4EF4-9CB0-7BB002D7974C}">
      <dgm:prSet phldrT="[Texto]" custT="1"/>
      <dgm: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dgm:spPr>
      <dgm:t>
        <a:bodyPr/>
        <a:lstStyle/>
        <a:p>
          <a:r>
            <a:rPr lang="pt-BR" sz="3200" dirty="0"/>
            <a:t>T</a:t>
          </a:r>
        </a:p>
      </dgm:t>
    </dgm:pt>
    <dgm:pt modelId="{5D1BB366-D59A-46B5-997E-C8377414B0C9}" type="parTrans" cxnId="{DBC3FC67-08CF-4BA3-9E40-70DF1C54C1F0}">
      <dgm:prSet/>
      <dgm:spPr/>
      <dgm:t>
        <a:bodyPr/>
        <a:lstStyle/>
        <a:p>
          <a:endParaRPr lang="pt-BR"/>
        </a:p>
      </dgm:t>
    </dgm:pt>
    <dgm:pt modelId="{B9310480-F8F5-4286-B6C3-8009695F9F4F}" type="sibTrans" cxnId="{DBC3FC67-08CF-4BA3-9E40-70DF1C54C1F0}">
      <dgm:prSet/>
      <dgm:spPr/>
      <dgm:t>
        <a:bodyPr/>
        <a:lstStyle/>
        <a:p>
          <a:endParaRPr lang="pt-BR"/>
        </a:p>
      </dgm:t>
    </dgm:pt>
    <dgm:pt modelId="{A3E2CE83-099B-4E85-97A5-167B785E9A89}" type="pres">
      <dgm:prSet presAssocID="{D83ED11F-C149-4807-B090-B8DA7715DC7E}" presName="linearFlow" presStyleCnt="0">
        <dgm:presLayoutVars>
          <dgm:dir/>
          <dgm:resizeHandles val="exact"/>
        </dgm:presLayoutVars>
      </dgm:prSet>
      <dgm:spPr/>
    </dgm:pt>
    <dgm:pt modelId="{B73BFCF3-6137-41A5-A08D-76CFC02D1C4A}" type="pres">
      <dgm:prSet presAssocID="{F9F89254-F44F-4C78-8199-B424743A17DC}" presName="node" presStyleLbl="node1" presStyleIdx="0" presStyleCnt="3">
        <dgm:presLayoutVars>
          <dgm:bulletEnabled val="1"/>
        </dgm:presLayoutVars>
      </dgm:prSet>
      <dgm:spPr/>
      <dgm:t>
        <a:bodyPr/>
        <a:lstStyle/>
        <a:p>
          <a:endParaRPr lang="pt-BR"/>
        </a:p>
      </dgm:t>
    </dgm:pt>
    <dgm:pt modelId="{AB9F6AE5-6777-4DA7-9560-1ACED7C6DBE2}" type="pres">
      <dgm:prSet presAssocID="{912DD923-17A0-4004-953A-6631DFC5AE32}" presName="spacerL" presStyleCnt="0"/>
      <dgm:spPr/>
    </dgm:pt>
    <dgm:pt modelId="{217D7689-B6F4-4360-AE26-C50C7083476A}" type="pres">
      <dgm:prSet presAssocID="{912DD923-17A0-4004-953A-6631DFC5AE32}" presName="sibTrans" presStyleLbl="sibTrans2D1" presStyleIdx="0" presStyleCnt="2"/>
      <dgm:spPr/>
      <dgm:t>
        <a:bodyPr/>
        <a:lstStyle/>
        <a:p>
          <a:endParaRPr lang="pt-BR"/>
        </a:p>
      </dgm:t>
    </dgm:pt>
    <dgm:pt modelId="{D6C7945B-25C7-4609-B2B8-AE477CB86CD2}" type="pres">
      <dgm:prSet presAssocID="{912DD923-17A0-4004-953A-6631DFC5AE32}" presName="spacerR" presStyleCnt="0"/>
      <dgm:spPr/>
    </dgm:pt>
    <dgm:pt modelId="{DDE9C61C-37B7-44D4-9842-0E7E1D2643CB}" type="pres">
      <dgm:prSet presAssocID="{41F29E8D-7D1D-487D-A68A-8707896D53D8}" presName="node" presStyleLbl="node1" presStyleIdx="1" presStyleCnt="3">
        <dgm:presLayoutVars>
          <dgm:bulletEnabled val="1"/>
        </dgm:presLayoutVars>
      </dgm:prSet>
      <dgm:spPr/>
      <dgm:t>
        <a:bodyPr/>
        <a:lstStyle/>
        <a:p>
          <a:endParaRPr lang="pt-BR"/>
        </a:p>
      </dgm:t>
    </dgm:pt>
    <dgm:pt modelId="{A5BAE7BC-AF55-4551-B801-61DF06E07A1C}" type="pres">
      <dgm:prSet presAssocID="{438DBC6B-8A45-458D-BE29-4063786D9A54}" presName="spacerL" presStyleCnt="0"/>
      <dgm:spPr/>
    </dgm:pt>
    <dgm:pt modelId="{3A553C64-5FF9-4CB2-BED7-7643B3A0BDA5}" type="pres">
      <dgm:prSet presAssocID="{438DBC6B-8A45-458D-BE29-4063786D9A54}" presName="sibTrans" presStyleLbl="sibTrans2D1" presStyleIdx="1" presStyleCnt="2"/>
      <dgm:spPr/>
      <dgm:t>
        <a:bodyPr/>
        <a:lstStyle/>
        <a:p>
          <a:endParaRPr lang="pt-BR"/>
        </a:p>
      </dgm:t>
    </dgm:pt>
    <dgm:pt modelId="{6526203D-3490-47F4-8196-F5F5B0132CB1}" type="pres">
      <dgm:prSet presAssocID="{438DBC6B-8A45-458D-BE29-4063786D9A54}" presName="spacerR" presStyleCnt="0"/>
      <dgm:spPr/>
    </dgm:pt>
    <dgm:pt modelId="{8B7B9433-F32A-4F5C-A46A-DCA77B6DCEBD}" type="pres">
      <dgm:prSet presAssocID="{9A3E786C-650F-4EF4-9CB0-7BB002D7974C}" presName="node" presStyleLbl="node1" presStyleIdx="2" presStyleCnt="3">
        <dgm:presLayoutVars>
          <dgm:bulletEnabled val="1"/>
        </dgm:presLayoutVars>
      </dgm:prSet>
      <dgm:spPr/>
      <dgm:t>
        <a:bodyPr/>
        <a:lstStyle/>
        <a:p>
          <a:endParaRPr lang="pt-BR"/>
        </a:p>
      </dgm:t>
    </dgm:pt>
  </dgm:ptLst>
  <dgm:cxnLst>
    <dgm:cxn modelId="{171BCAA8-11FA-4410-8397-9348ABE933C1}" srcId="{D83ED11F-C149-4807-B090-B8DA7715DC7E}" destId="{41F29E8D-7D1D-487D-A68A-8707896D53D8}" srcOrd="1" destOrd="0" parTransId="{92D38776-8DBE-4AF8-8CD6-4AE7912E8111}" sibTransId="{438DBC6B-8A45-458D-BE29-4063786D9A54}"/>
    <dgm:cxn modelId="{F15B6C1F-704D-4E9B-8736-6489F8085CAA}" type="presOf" srcId="{41F29E8D-7D1D-487D-A68A-8707896D53D8}" destId="{DDE9C61C-37B7-44D4-9842-0E7E1D2643CB}" srcOrd="0" destOrd="0" presId="urn:microsoft.com/office/officeart/2005/8/layout/equation1"/>
    <dgm:cxn modelId="{DBC3FC67-08CF-4BA3-9E40-70DF1C54C1F0}" srcId="{D83ED11F-C149-4807-B090-B8DA7715DC7E}" destId="{9A3E786C-650F-4EF4-9CB0-7BB002D7974C}" srcOrd="2" destOrd="0" parTransId="{5D1BB366-D59A-46B5-997E-C8377414B0C9}" sibTransId="{B9310480-F8F5-4286-B6C3-8009695F9F4F}"/>
    <dgm:cxn modelId="{01927F2F-5165-4DE7-AE33-42DBBA4FE973}" type="presOf" srcId="{912DD923-17A0-4004-953A-6631DFC5AE32}" destId="{217D7689-B6F4-4360-AE26-C50C7083476A}" srcOrd="0" destOrd="0" presId="urn:microsoft.com/office/officeart/2005/8/layout/equation1"/>
    <dgm:cxn modelId="{85CF6510-B208-4F8F-9966-586D86CA24F8}" type="presOf" srcId="{F9F89254-F44F-4C78-8199-B424743A17DC}" destId="{B73BFCF3-6137-41A5-A08D-76CFC02D1C4A}" srcOrd="0" destOrd="0" presId="urn:microsoft.com/office/officeart/2005/8/layout/equation1"/>
    <dgm:cxn modelId="{30436EF8-BB27-431A-AA4F-E9395BDE2722}" type="presOf" srcId="{438DBC6B-8A45-458D-BE29-4063786D9A54}" destId="{3A553C64-5FF9-4CB2-BED7-7643B3A0BDA5}" srcOrd="0" destOrd="0" presId="urn:microsoft.com/office/officeart/2005/8/layout/equation1"/>
    <dgm:cxn modelId="{2A22FE7A-4A77-47E7-AD60-3D8101910FB5}" srcId="{D83ED11F-C149-4807-B090-B8DA7715DC7E}" destId="{F9F89254-F44F-4C78-8199-B424743A17DC}" srcOrd="0" destOrd="0" parTransId="{5BE54973-FD96-4D8A-A28E-922A48601809}" sibTransId="{912DD923-17A0-4004-953A-6631DFC5AE32}"/>
    <dgm:cxn modelId="{FB22F324-2EDF-49E3-B329-0F53ADD4749F}" type="presOf" srcId="{D83ED11F-C149-4807-B090-B8DA7715DC7E}" destId="{A3E2CE83-099B-4E85-97A5-167B785E9A89}" srcOrd="0" destOrd="0" presId="urn:microsoft.com/office/officeart/2005/8/layout/equation1"/>
    <dgm:cxn modelId="{4C3AC770-8CA0-44D5-93CC-05F6B96E3985}" type="presOf" srcId="{9A3E786C-650F-4EF4-9CB0-7BB002D7974C}" destId="{8B7B9433-F32A-4F5C-A46A-DCA77B6DCEBD}" srcOrd="0" destOrd="0" presId="urn:microsoft.com/office/officeart/2005/8/layout/equation1"/>
    <dgm:cxn modelId="{297CFBF6-7320-45F4-9E54-8EA562918A9D}" type="presParOf" srcId="{A3E2CE83-099B-4E85-97A5-167B785E9A89}" destId="{B73BFCF3-6137-41A5-A08D-76CFC02D1C4A}" srcOrd="0" destOrd="0" presId="urn:microsoft.com/office/officeart/2005/8/layout/equation1"/>
    <dgm:cxn modelId="{01100B9E-9DA5-41B4-B992-436C260F9850}" type="presParOf" srcId="{A3E2CE83-099B-4E85-97A5-167B785E9A89}" destId="{AB9F6AE5-6777-4DA7-9560-1ACED7C6DBE2}" srcOrd="1" destOrd="0" presId="urn:microsoft.com/office/officeart/2005/8/layout/equation1"/>
    <dgm:cxn modelId="{E5E38339-8C39-4533-81ED-61FC6546FB1F}" type="presParOf" srcId="{A3E2CE83-099B-4E85-97A5-167B785E9A89}" destId="{217D7689-B6F4-4360-AE26-C50C7083476A}" srcOrd="2" destOrd="0" presId="urn:microsoft.com/office/officeart/2005/8/layout/equation1"/>
    <dgm:cxn modelId="{7707DB3F-B0E5-4348-91CC-FE8A1961475C}" type="presParOf" srcId="{A3E2CE83-099B-4E85-97A5-167B785E9A89}" destId="{D6C7945B-25C7-4609-B2B8-AE477CB86CD2}" srcOrd="3" destOrd="0" presId="urn:microsoft.com/office/officeart/2005/8/layout/equation1"/>
    <dgm:cxn modelId="{7AC89181-828D-44B1-B10E-3303DEEF90D0}" type="presParOf" srcId="{A3E2CE83-099B-4E85-97A5-167B785E9A89}" destId="{DDE9C61C-37B7-44D4-9842-0E7E1D2643CB}" srcOrd="4" destOrd="0" presId="urn:microsoft.com/office/officeart/2005/8/layout/equation1"/>
    <dgm:cxn modelId="{BC2ED475-C0E9-4BEB-99FD-A8414E66A08C}" type="presParOf" srcId="{A3E2CE83-099B-4E85-97A5-167B785E9A89}" destId="{A5BAE7BC-AF55-4551-B801-61DF06E07A1C}" srcOrd="5" destOrd="0" presId="urn:microsoft.com/office/officeart/2005/8/layout/equation1"/>
    <dgm:cxn modelId="{73A9A45B-4A80-428B-8EFA-7EE3264DEE54}" type="presParOf" srcId="{A3E2CE83-099B-4E85-97A5-167B785E9A89}" destId="{3A553C64-5FF9-4CB2-BED7-7643B3A0BDA5}" srcOrd="6" destOrd="0" presId="urn:microsoft.com/office/officeart/2005/8/layout/equation1"/>
    <dgm:cxn modelId="{51B2C45C-82F8-4103-9199-A85BB53925D0}" type="presParOf" srcId="{A3E2CE83-099B-4E85-97A5-167B785E9A89}" destId="{6526203D-3490-47F4-8196-F5F5B0132CB1}" srcOrd="7" destOrd="0" presId="urn:microsoft.com/office/officeart/2005/8/layout/equation1"/>
    <dgm:cxn modelId="{BF6DD191-5762-4E8F-931E-A93B7149C148}" type="presParOf" srcId="{A3E2CE83-099B-4E85-97A5-167B785E9A89}" destId="{8B7B9433-F32A-4F5C-A46A-DCA77B6DCEB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2CFF82-54F8-43DD-8173-773DFA301BA8}" type="doc">
      <dgm:prSet loTypeId="urn:microsoft.com/office/officeart/2005/8/layout/matrix1" loCatId="matrix" qsTypeId="urn:microsoft.com/office/officeart/2005/8/quickstyle/simple4" qsCatId="simple" csTypeId="urn:microsoft.com/office/officeart/2005/8/colors/colorful1#3" csCatId="colorful" phldr="1"/>
      <dgm:spPr/>
      <dgm:t>
        <a:bodyPr/>
        <a:lstStyle/>
        <a:p>
          <a:endParaRPr lang="pt-BR"/>
        </a:p>
      </dgm:t>
    </dgm:pt>
    <dgm:pt modelId="{BC1D3A6B-A41F-48E3-BB6A-1E44A06E79B0}">
      <dgm:prSet phldrT="[Texto]" custT="1"/>
      <dgm:spP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solidFill>
            <a:schemeClr val="tx1"/>
          </a:solidFill>
        </a:ln>
      </dgm:spPr>
      <dgm:t>
        <a:bodyPr/>
        <a:lstStyle/>
        <a:p>
          <a:r>
            <a:rPr lang="pt-BR" sz="2800" b="1" u="sng" dirty="0" smtClean="0"/>
            <a:t>A</a:t>
          </a:r>
          <a:r>
            <a:rPr lang="pt-BR" sz="2400" dirty="0" smtClean="0"/>
            <a:t>ceitar</a:t>
          </a:r>
          <a:endParaRPr lang="pt-BR" sz="2400" dirty="0"/>
        </a:p>
      </dgm:t>
    </dgm:pt>
    <dgm:pt modelId="{68A1516C-6DC4-408D-8FA1-215E14904FC8}" type="parTrans" cxnId="{5C3DA1B1-345A-4E16-B10C-FF41CDD4E78C}">
      <dgm:prSet/>
      <dgm:spPr/>
      <dgm:t>
        <a:bodyPr/>
        <a:lstStyle/>
        <a:p>
          <a:endParaRPr lang="pt-BR"/>
        </a:p>
      </dgm:t>
    </dgm:pt>
    <dgm:pt modelId="{DF37248D-3300-4E58-8EF1-86208DAE4957}" type="sibTrans" cxnId="{5C3DA1B1-345A-4E16-B10C-FF41CDD4E78C}">
      <dgm:prSet/>
      <dgm:spPr/>
      <dgm:t>
        <a:bodyPr/>
        <a:lstStyle/>
        <a:p>
          <a:endParaRPr lang="pt-BR"/>
        </a:p>
      </dgm:t>
    </dgm:pt>
    <dgm:pt modelId="{4BEB9243-EE78-4B2A-A080-E8C609222296}">
      <dgm:prSet phldrT="[Texto]" custT="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tx1"/>
          </a:solidFill>
        </a:ln>
      </dgm:spPr>
      <dgm:t>
        <a:bodyPr/>
        <a:lstStyle/>
        <a:p>
          <a:endParaRPr lang="pt-BR" sz="2400" dirty="0" smtClean="0"/>
        </a:p>
        <a:p>
          <a:r>
            <a:rPr lang="pt-BR" sz="2800" b="1" u="sng" dirty="0" smtClean="0"/>
            <a:t>T</a:t>
          </a:r>
          <a:r>
            <a:rPr lang="pt-BR" sz="2400" dirty="0" smtClean="0"/>
            <a:t>ransferir</a:t>
          </a:r>
        </a:p>
        <a:p>
          <a:endParaRPr lang="pt-BR" sz="2400" dirty="0"/>
        </a:p>
      </dgm:t>
    </dgm:pt>
    <dgm:pt modelId="{216E89AC-3476-4857-A434-A16B39F38E70}" type="parTrans" cxnId="{FD25C21B-60EB-4E2D-9738-92DBDA1D8815}">
      <dgm:prSet/>
      <dgm:spPr/>
      <dgm:t>
        <a:bodyPr/>
        <a:lstStyle/>
        <a:p>
          <a:endParaRPr lang="pt-BR"/>
        </a:p>
      </dgm:t>
    </dgm:pt>
    <dgm:pt modelId="{030215AD-B60A-4A92-9A93-4978D650314C}" type="sibTrans" cxnId="{FD25C21B-60EB-4E2D-9738-92DBDA1D8815}">
      <dgm:prSet/>
      <dgm:spPr/>
      <dgm:t>
        <a:bodyPr/>
        <a:lstStyle/>
        <a:p>
          <a:endParaRPr lang="pt-BR"/>
        </a:p>
      </dgm:t>
    </dgm:pt>
    <dgm:pt modelId="{223DDB47-08A2-45EC-B678-4911F32BBD7B}">
      <dgm:prSet phldrT="[Texto]" custT="1"/>
      <dgm:sp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tx1"/>
          </a:solidFill>
        </a:ln>
      </dgm:spPr>
      <dgm:t>
        <a:bodyPr/>
        <a:lstStyle/>
        <a:p>
          <a:r>
            <a:rPr lang="pt-BR" sz="2800" b="1" i="0" u="sng" dirty="0" smtClean="0"/>
            <a:t>E</a:t>
          </a:r>
          <a:r>
            <a:rPr lang="pt-BR" sz="2400" i="0" dirty="0" smtClean="0"/>
            <a:t>vitar</a:t>
          </a:r>
          <a:endParaRPr lang="pt-BR" sz="2400" i="0" dirty="0"/>
        </a:p>
      </dgm:t>
    </dgm:pt>
    <dgm:pt modelId="{532FA3CD-9ED6-41EF-838E-CFFF6F8219B6}" type="parTrans" cxnId="{B38D464F-355A-40F2-A36C-229EE3BE0239}">
      <dgm:prSet/>
      <dgm:spPr/>
      <dgm:t>
        <a:bodyPr/>
        <a:lstStyle/>
        <a:p>
          <a:endParaRPr lang="pt-BR"/>
        </a:p>
      </dgm:t>
    </dgm:pt>
    <dgm:pt modelId="{ADB8C408-DDCE-4A76-BB25-26457DC0AE07}" type="sibTrans" cxnId="{B38D464F-355A-40F2-A36C-229EE3BE0239}">
      <dgm:prSet/>
      <dgm:spPr/>
      <dgm:t>
        <a:bodyPr/>
        <a:lstStyle/>
        <a:p>
          <a:endParaRPr lang="pt-BR"/>
        </a:p>
      </dgm:t>
    </dgm:pt>
    <dgm:pt modelId="{F3940F34-A407-41F5-80FE-D4CF73A17D43}">
      <dgm:prSet phldrT="[Texto]" custT="1"/>
      <dgm:sp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tx1"/>
          </a:solidFill>
        </a:ln>
      </dgm:spPr>
      <dgm:t>
        <a:bodyPr/>
        <a:lstStyle/>
        <a:p>
          <a:r>
            <a:rPr lang="pt-BR" sz="2800" b="1" u="sng" dirty="0" smtClean="0"/>
            <a:t>M</a:t>
          </a:r>
          <a:r>
            <a:rPr lang="pt-BR" sz="2400" b="0" u="none" dirty="0" smtClean="0"/>
            <a:t>itigar</a:t>
          </a:r>
          <a:endParaRPr lang="pt-BR" sz="2400" b="1" u="sng" dirty="0" smtClean="0"/>
        </a:p>
      </dgm:t>
    </dgm:pt>
    <dgm:pt modelId="{F4F530B3-4AEE-42F8-8355-30F365DE08ED}" type="parTrans" cxnId="{EB6F4076-96DC-4773-BEFC-BEC2BF4FCE70}">
      <dgm:prSet/>
      <dgm:spPr/>
      <dgm:t>
        <a:bodyPr/>
        <a:lstStyle/>
        <a:p>
          <a:endParaRPr lang="pt-BR"/>
        </a:p>
      </dgm:t>
    </dgm:pt>
    <dgm:pt modelId="{DF461E44-71F1-4266-B0C5-37EBED6AA8FC}" type="sibTrans" cxnId="{EB6F4076-96DC-4773-BEFC-BEC2BF4FCE70}">
      <dgm:prSet/>
      <dgm:spPr/>
      <dgm:t>
        <a:bodyPr/>
        <a:lstStyle/>
        <a:p>
          <a:endParaRPr lang="pt-BR"/>
        </a:p>
      </dgm:t>
    </dgm:pt>
    <dgm:pt modelId="{A49AFED2-F928-497B-A8A8-6825105899EE}">
      <dgm:prSet phldrT="[Texto]" custT="1"/>
      <dgm:spPr>
        <a:blipFill rotWithShape="0">
          <a:blip xmlns:r="http://schemas.openxmlformats.org/officeDocument/2006/relationships" r:embed="rId1"/>
          <a:stretch>
            <a:fillRect/>
          </a:stretch>
        </a:blipFill>
        <a:ln w="28575">
          <a:solidFill>
            <a:schemeClr val="tx1"/>
          </a:solidFill>
        </a:ln>
      </dgm:spPr>
      <dgm:t>
        <a:bodyPr/>
        <a:lstStyle/>
        <a:p>
          <a:endParaRPr lang="pt-BR" sz="2000" b="1" dirty="0">
            <a:solidFill>
              <a:schemeClr val="bg1"/>
            </a:solidFill>
          </a:endParaRPr>
        </a:p>
      </dgm:t>
    </dgm:pt>
    <dgm:pt modelId="{9E098761-52CB-48C1-A324-BBEA7D04E3FF}" type="sibTrans" cxnId="{1F164BBC-1512-4A60-9A09-FF393A61D6B3}">
      <dgm:prSet/>
      <dgm:spPr/>
      <dgm:t>
        <a:bodyPr/>
        <a:lstStyle/>
        <a:p>
          <a:endParaRPr lang="pt-BR"/>
        </a:p>
      </dgm:t>
    </dgm:pt>
    <dgm:pt modelId="{ACB0EF4B-8531-4660-8275-207C3314EFFA}" type="parTrans" cxnId="{1F164BBC-1512-4A60-9A09-FF393A61D6B3}">
      <dgm:prSet/>
      <dgm:spPr/>
      <dgm:t>
        <a:bodyPr/>
        <a:lstStyle/>
        <a:p>
          <a:endParaRPr lang="pt-BR"/>
        </a:p>
      </dgm:t>
    </dgm:pt>
    <dgm:pt modelId="{A8BA81AF-1C21-433A-81B4-6ECCF69D6E64}" type="pres">
      <dgm:prSet presAssocID="{912CFF82-54F8-43DD-8173-773DFA301BA8}" presName="diagram" presStyleCnt="0">
        <dgm:presLayoutVars>
          <dgm:chMax val="1"/>
          <dgm:dir/>
          <dgm:animLvl val="ctr"/>
          <dgm:resizeHandles val="exact"/>
        </dgm:presLayoutVars>
      </dgm:prSet>
      <dgm:spPr/>
      <dgm:t>
        <a:bodyPr/>
        <a:lstStyle/>
        <a:p>
          <a:endParaRPr lang="pt-BR"/>
        </a:p>
      </dgm:t>
    </dgm:pt>
    <dgm:pt modelId="{D2A20EF6-3C98-4716-B476-E1129CCDA11F}" type="pres">
      <dgm:prSet presAssocID="{912CFF82-54F8-43DD-8173-773DFA301BA8}" presName="matrix" presStyleCnt="0"/>
      <dgm:spPr/>
    </dgm:pt>
    <dgm:pt modelId="{50A2F2DB-A0B1-4B81-A134-7D542695FC87}" type="pres">
      <dgm:prSet presAssocID="{912CFF82-54F8-43DD-8173-773DFA301BA8}" presName="tile1" presStyleLbl="node1" presStyleIdx="0" presStyleCnt="4" custLinFactNeighborX="1440"/>
      <dgm:spPr/>
      <dgm:t>
        <a:bodyPr/>
        <a:lstStyle/>
        <a:p>
          <a:endParaRPr lang="pt-BR"/>
        </a:p>
      </dgm:t>
    </dgm:pt>
    <dgm:pt modelId="{986251A9-907C-47F2-9210-F4C8ED3C8762}" type="pres">
      <dgm:prSet presAssocID="{912CFF82-54F8-43DD-8173-773DFA301BA8}" presName="tile1text" presStyleLbl="node1" presStyleIdx="0" presStyleCnt="4">
        <dgm:presLayoutVars>
          <dgm:chMax val="0"/>
          <dgm:chPref val="0"/>
          <dgm:bulletEnabled val="1"/>
        </dgm:presLayoutVars>
      </dgm:prSet>
      <dgm:spPr/>
      <dgm:t>
        <a:bodyPr/>
        <a:lstStyle/>
        <a:p>
          <a:endParaRPr lang="pt-BR"/>
        </a:p>
      </dgm:t>
    </dgm:pt>
    <dgm:pt modelId="{BCB9EE6C-9A37-4AC8-90AE-2C1C188137B2}" type="pres">
      <dgm:prSet presAssocID="{912CFF82-54F8-43DD-8173-773DFA301BA8}" presName="tile2" presStyleLbl="node1" presStyleIdx="1" presStyleCnt="4" custLinFactNeighborX="-480" custLinFactNeighborY="0"/>
      <dgm:spPr/>
      <dgm:t>
        <a:bodyPr/>
        <a:lstStyle/>
        <a:p>
          <a:endParaRPr lang="pt-BR"/>
        </a:p>
      </dgm:t>
    </dgm:pt>
    <dgm:pt modelId="{D49A7F94-A131-4AC5-AB75-E82F36A91690}" type="pres">
      <dgm:prSet presAssocID="{912CFF82-54F8-43DD-8173-773DFA301BA8}" presName="tile2text" presStyleLbl="node1" presStyleIdx="1" presStyleCnt="4">
        <dgm:presLayoutVars>
          <dgm:chMax val="0"/>
          <dgm:chPref val="0"/>
          <dgm:bulletEnabled val="1"/>
        </dgm:presLayoutVars>
      </dgm:prSet>
      <dgm:spPr/>
      <dgm:t>
        <a:bodyPr/>
        <a:lstStyle/>
        <a:p>
          <a:endParaRPr lang="pt-BR"/>
        </a:p>
      </dgm:t>
    </dgm:pt>
    <dgm:pt modelId="{A52B481A-FB5A-4933-81E8-220B637A439B}" type="pres">
      <dgm:prSet presAssocID="{912CFF82-54F8-43DD-8173-773DFA301BA8}" presName="tile3" presStyleLbl="node1" presStyleIdx="2" presStyleCnt="4" custLinFactNeighborX="1440"/>
      <dgm:spPr/>
      <dgm:t>
        <a:bodyPr/>
        <a:lstStyle/>
        <a:p>
          <a:endParaRPr lang="pt-BR"/>
        </a:p>
      </dgm:t>
    </dgm:pt>
    <dgm:pt modelId="{BAD7B4BE-17C3-470A-8754-530854D05E59}" type="pres">
      <dgm:prSet presAssocID="{912CFF82-54F8-43DD-8173-773DFA301BA8}" presName="tile3text" presStyleLbl="node1" presStyleIdx="2" presStyleCnt="4">
        <dgm:presLayoutVars>
          <dgm:chMax val="0"/>
          <dgm:chPref val="0"/>
          <dgm:bulletEnabled val="1"/>
        </dgm:presLayoutVars>
      </dgm:prSet>
      <dgm:spPr/>
      <dgm:t>
        <a:bodyPr/>
        <a:lstStyle/>
        <a:p>
          <a:endParaRPr lang="pt-BR"/>
        </a:p>
      </dgm:t>
    </dgm:pt>
    <dgm:pt modelId="{D1CDDD78-AD0E-42C6-8EFC-2B0F81011DE6}" type="pres">
      <dgm:prSet presAssocID="{912CFF82-54F8-43DD-8173-773DFA301BA8}" presName="tile4" presStyleLbl="node1" presStyleIdx="3" presStyleCnt="4" custLinFactNeighborX="-480"/>
      <dgm:spPr/>
      <dgm:t>
        <a:bodyPr/>
        <a:lstStyle/>
        <a:p>
          <a:endParaRPr lang="pt-BR"/>
        </a:p>
      </dgm:t>
    </dgm:pt>
    <dgm:pt modelId="{C3066774-FC86-4651-994C-934F39D52EBE}" type="pres">
      <dgm:prSet presAssocID="{912CFF82-54F8-43DD-8173-773DFA301BA8}" presName="tile4text" presStyleLbl="node1" presStyleIdx="3" presStyleCnt="4">
        <dgm:presLayoutVars>
          <dgm:chMax val="0"/>
          <dgm:chPref val="0"/>
          <dgm:bulletEnabled val="1"/>
        </dgm:presLayoutVars>
      </dgm:prSet>
      <dgm:spPr/>
      <dgm:t>
        <a:bodyPr/>
        <a:lstStyle/>
        <a:p>
          <a:endParaRPr lang="pt-BR"/>
        </a:p>
      </dgm:t>
    </dgm:pt>
    <dgm:pt modelId="{34F5045F-9D28-41C8-8E4E-148461EF876B}" type="pres">
      <dgm:prSet presAssocID="{912CFF82-54F8-43DD-8173-773DFA301BA8}" presName="centerTile" presStyleLbl="fgShp" presStyleIdx="0" presStyleCnt="1" custScaleX="132903" custScaleY="126316" custLinFactNeighborX="-579" custLinFactNeighborY="1202">
        <dgm:presLayoutVars>
          <dgm:chMax val="0"/>
          <dgm:chPref val="0"/>
        </dgm:presLayoutVars>
      </dgm:prSet>
      <dgm:spPr/>
      <dgm:t>
        <a:bodyPr/>
        <a:lstStyle/>
        <a:p>
          <a:endParaRPr lang="pt-BR"/>
        </a:p>
      </dgm:t>
    </dgm:pt>
  </dgm:ptLst>
  <dgm:cxnLst>
    <dgm:cxn modelId="{BA656EE5-0EDC-43D4-BA69-501A41B922DA}" type="presOf" srcId="{4BEB9243-EE78-4B2A-A080-E8C609222296}" destId="{BAD7B4BE-17C3-470A-8754-530854D05E59}" srcOrd="1" destOrd="0" presId="urn:microsoft.com/office/officeart/2005/8/layout/matrix1"/>
    <dgm:cxn modelId="{0632E632-1D3D-4F2D-94A5-75054471A3E5}" type="presOf" srcId="{BC1D3A6B-A41F-48E3-BB6A-1E44A06E79B0}" destId="{D49A7F94-A131-4AC5-AB75-E82F36A91690}" srcOrd="1" destOrd="0" presId="urn:microsoft.com/office/officeart/2005/8/layout/matrix1"/>
    <dgm:cxn modelId="{1F164BBC-1512-4A60-9A09-FF393A61D6B3}" srcId="{912CFF82-54F8-43DD-8173-773DFA301BA8}" destId="{A49AFED2-F928-497B-A8A8-6825105899EE}" srcOrd="0" destOrd="0" parTransId="{ACB0EF4B-8531-4660-8275-207C3314EFFA}" sibTransId="{9E098761-52CB-48C1-A324-BBEA7D04E3FF}"/>
    <dgm:cxn modelId="{5C3DA1B1-345A-4E16-B10C-FF41CDD4E78C}" srcId="{A49AFED2-F928-497B-A8A8-6825105899EE}" destId="{BC1D3A6B-A41F-48E3-BB6A-1E44A06E79B0}" srcOrd="1" destOrd="0" parTransId="{68A1516C-6DC4-408D-8FA1-215E14904FC8}" sibTransId="{DF37248D-3300-4E58-8EF1-86208DAE4957}"/>
    <dgm:cxn modelId="{D014D403-66DD-4BBC-893B-2BC080208E51}" type="presOf" srcId="{BC1D3A6B-A41F-48E3-BB6A-1E44A06E79B0}" destId="{BCB9EE6C-9A37-4AC8-90AE-2C1C188137B2}" srcOrd="0" destOrd="0" presId="urn:microsoft.com/office/officeart/2005/8/layout/matrix1"/>
    <dgm:cxn modelId="{EB6F4076-96DC-4773-BEFC-BEC2BF4FCE70}" srcId="{A49AFED2-F928-497B-A8A8-6825105899EE}" destId="{F3940F34-A407-41F5-80FE-D4CF73A17D43}" srcOrd="0" destOrd="0" parTransId="{F4F530B3-4AEE-42F8-8355-30F365DE08ED}" sibTransId="{DF461E44-71F1-4266-B0C5-37EBED6AA8FC}"/>
    <dgm:cxn modelId="{83CE0F8E-4B68-4483-B3E8-845BCDCCE892}" type="presOf" srcId="{912CFF82-54F8-43DD-8173-773DFA301BA8}" destId="{A8BA81AF-1C21-433A-81B4-6ECCF69D6E64}" srcOrd="0" destOrd="0" presId="urn:microsoft.com/office/officeart/2005/8/layout/matrix1"/>
    <dgm:cxn modelId="{B38D464F-355A-40F2-A36C-229EE3BE0239}" srcId="{A49AFED2-F928-497B-A8A8-6825105899EE}" destId="{223DDB47-08A2-45EC-B678-4911F32BBD7B}" srcOrd="3" destOrd="0" parTransId="{532FA3CD-9ED6-41EF-838E-CFFF6F8219B6}" sibTransId="{ADB8C408-DDCE-4A76-BB25-26457DC0AE07}"/>
    <dgm:cxn modelId="{7074AEEE-0396-46BD-BFBA-18BC3C963CC9}" type="presOf" srcId="{A49AFED2-F928-497B-A8A8-6825105899EE}" destId="{34F5045F-9D28-41C8-8E4E-148461EF876B}" srcOrd="0" destOrd="0" presId="urn:microsoft.com/office/officeart/2005/8/layout/matrix1"/>
    <dgm:cxn modelId="{8218C10F-F0B6-4802-94BE-D18BBA626887}" type="presOf" srcId="{F3940F34-A407-41F5-80FE-D4CF73A17D43}" destId="{986251A9-907C-47F2-9210-F4C8ED3C8762}" srcOrd="1" destOrd="0" presId="urn:microsoft.com/office/officeart/2005/8/layout/matrix1"/>
    <dgm:cxn modelId="{EC6A8C86-DE25-44B4-84EA-708B2E9DAD38}" type="presOf" srcId="{223DDB47-08A2-45EC-B678-4911F32BBD7B}" destId="{D1CDDD78-AD0E-42C6-8EFC-2B0F81011DE6}" srcOrd="0" destOrd="0" presId="urn:microsoft.com/office/officeart/2005/8/layout/matrix1"/>
    <dgm:cxn modelId="{1A1D9472-212F-4257-9B28-1346231E801B}" type="presOf" srcId="{4BEB9243-EE78-4B2A-A080-E8C609222296}" destId="{A52B481A-FB5A-4933-81E8-220B637A439B}" srcOrd="0" destOrd="0" presId="urn:microsoft.com/office/officeart/2005/8/layout/matrix1"/>
    <dgm:cxn modelId="{7B574553-0CD4-4BE2-BA36-9EFBB8392B99}" type="presOf" srcId="{F3940F34-A407-41F5-80FE-D4CF73A17D43}" destId="{50A2F2DB-A0B1-4B81-A134-7D542695FC87}" srcOrd="0" destOrd="0" presId="urn:microsoft.com/office/officeart/2005/8/layout/matrix1"/>
    <dgm:cxn modelId="{C38114B4-D341-4CA6-B9F6-50FE5C15EDA3}" type="presOf" srcId="{223DDB47-08A2-45EC-B678-4911F32BBD7B}" destId="{C3066774-FC86-4651-994C-934F39D52EBE}" srcOrd="1" destOrd="0" presId="urn:microsoft.com/office/officeart/2005/8/layout/matrix1"/>
    <dgm:cxn modelId="{FD25C21B-60EB-4E2D-9738-92DBDA1D8815}" srcId="{A49AFED2-F928-497B-A8A8-6825105899EE}" destId="{4BEB9243-EE78-4B2A-A080-E8C609222296}" srcOrd="2" destOrd="0" parTransId="{216E89AC-3476-4857-A434-A16B39F38E70}" sibTransId="{030215AD-B60A-4A92-9A93-4978D650314C}"/>
    <dgm:cxn modelId="{F2E59F0A-CAE1-40EE-AFD2-CA4EF47B47D5}" type="presParOf" srcId="{A8BA81AF-1C21-433A-81B4-6ECCF69D6E64}" destId="{D2A20EF6-3C98-4716-B476-E1129CCDA11F}" srcOrd="0" destOrd="0" presId="urn:microsoft.com/office/officeart/2005/8/layout/matrix1"/>
    <dgm:cxn modelId="{D68B85A4-3F6A-436D-A498-7B881954FA76}" type="presParOf" srcId="{D2A20EF6-3C98-4716-B476-E1129CCDA11F}" destId="{50A2F2DB-A0B1-4B81-A134-7D542695FC87}" srcOrd="0" destOrd="0" presId="urn:microsoft.com/office/officeart/2005/8/layout/matrix1"/>
    <dgm:cxn modelId="{1A031DE4-DA6F-49BC-AE43-6AD2CF5104A5}" type="presParOf" srcId="{D2A20EF6-3C98-4716-B476-E1129CCDA11F}" destId="{986251A9-907C-47F2-9210-F4C8ED3C8762}" srcOrd="1" destOrd="0" presId="urn:microsoft.com/office/officeart/2005/8/layout/matrix1"/>
    <dgm:cxn modelId="{57FF55C4-0B6B-4FEF-98C8-012BB608CB47}" type="presParOf" srcId="{D2A20EF6-3C98-4716-B476-E1129CCDA11F}" destId="{BCB9EE6C-9A37-4AC8-90AE-2C1C188137B2}" srcOrd="2" destOrd="0" presId="urn:microsoft.com/office/officeart/2005/8/layout/matrix1"/>
    <dgm:cxn modelId="{09552F28-7044-4330-AB45-1AE4E6ED2E94}" type="presParOf" srcId="{D2A20EF6-3C98-4716-B476-E1129CCDA11F}" destId="{D49A7F94-A131-4AC5-AB75-E82F36A91690}" srcOrd="3" destOrd="0" presId="urn:microsoft.com/office/officeart/2005/8/layout/matrix1"/>
    <dgm:cxn modelId="{B11825DC-32EB-4CC3-97B4-BAA1BF937391}" type="presParOf" srcId="{D2A20EF6-3C98-4716-B476-E1129CCDA11F}" destId="{A52B481A-FB5A-4933-81E8-220B637A439B}" srcOrd="4" destOrd="0" presId="urn:microsoft.com/office/officeart/2005/8/layout/matrix1"/>
    <dgm:cxn modelId="{322A2F5F-E5F1-4899-99E0-CFD1E0900BEA}" type="presParOf" srcId="{D2A20EF6-3C98-4716-B476-E1129CCDA11F}" destId="{BAD7B4BE-17C3-470A-8754-530854D05E59}" srcOrd="5" destOrd="0" presId="urn:microsoft.com/office/officeart/2005/8/layout/matrix1"/>
    <dgm:cxn modelId="{90672ACA-4565-40D7-8A4D-7BEE51FDF203}" type="presParOf" srcId="{D2A20EF6-3C98-4716-B476-E1129CCDA11F}" destId="{D1CDDD78-AD0E-42C6-8EFC-2B0F81011DE6}" srcOrd="6" destOrd="0" presId="urn:microsoft.com/office/officeart/2005/8/layout/matrix1"/>
    <dgm:cxn modelId="{D00166BA-B0DB-4FFE-8765-9CE7E0DE5A2B}" type="presParOf" srcId="{D2A20EF6-3C98-4716-B476-E1129CCDA11F}" destId="{C3066774-FC86-4651-994C-934F39D52EBE}" srcOrd="7" destOrd="0" presId="urn:microsoft.com/office/officeart/2005/8/layout/matrix1"/>
    <dgm:cxn modelId="{19B47787-AE32-4A4D-A7B1-9AB6A5E3416D}" type="presParOf" srcId="{A8BA81AF-1C21-433A-81B4-6ECCF69D6E64}" destId="{34F5045F-9D28-41C8-8E4E-148461EF876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E4ACFB-C56B-3642-B12C-39C2BB193674}" type="doc">
      <dgm:prSet loTypeId="urn:microsoft.com/office/officeart/2005/8/layout/hProcess9" loCatId="process" qsTypeId="urn:microsoft.com/office/officeart/2005/8/quickstyle/simple4" qsCatId="simple" csTypeId="urn:microsoft.com/office/officeart/2005/8/colors/accent1_2" csCatId="accent1" phldr="1"/>
      <dgm:spPr/>
    </dgm:pt>
    <dgm:pt modelId="{0AF6B9DD-0BA8-F84E-B9C4-B9F81909DAEB}">
      <dgm:prSet phldrT="[Text]"/>
      <dgm:spPr>
        <a:solidFill>
          <a:schemeClr val="bg2"/>
        </a:solidFill>
        <a:ln>
          <a:solidFill>
            <a:srgbClr val="4F81BD"/>
          </a:solidFill>
        </a:ln>
      </dgm:spPr>
      <dgm:t>
        <a:bodyPr/>
        <a:lstStyle/>
        <a:p>
          <a:r>
            <a:rPr lang="en-US" b="1" dirty="0" err="1">
              <a:solidFill>
                <a:schemeClr val="accent3">
                  <a:lumMod val="50000"/>
                </a:schemeClr>
              </a:solidFill>
            </a:rPr>
            <a:t>Objetivo</a:t>
          </a:r>
          <a:endParaRPr lang="en-US" b="1" dirty="0">
            <a:solidFill>
              <a:schemeClr val="accent3">
                <a:lumMod val="50000"/>
              </a:schemeClr>
            </a:solidFill>
          </a:endParaRPr>
        </a:p>
      </dgm:t>
    </dgm:pt>
    <dgm:pt modelId="{CFDC6C40-69CA-2D4B-805D-6F5E8A58F0D5}" type="parTrans" cxnId="{C577AA82-7487-B142-A305-8B09034D4239}">
      <dgm:prSet/>
      <dgm:spPr/>
      <dgm:t>
        <a:bodyPr/>
        <a:lstStyle/>
        <a:p>
          <a:endParaRPr lang="en-US"/>
        </a:p>
      </dgm:t>
    </dgm:pt>
    <dgm:pt modelId="{7CB647AE-7BD6-7348-AD7E-D05E4A9667B7}" type="sibTrans" cxnId="{C577AA82-7487-B142-A305-8B09034D4239}">
      <dgm:prSet/>
      <dgm:spPr/>
      <dgm:t>
        <a:bodyPr/>
        <a:lstStyle/>
        <a:p>
          <a:endParaRPr lang="en-US"/>
        </a:p>
      </dgm:t>
    </dgm:pt>
    <dgm:pt modelId="{AD53CC6D-0D34-7843-A1C8-715C42C043BB}">
      <dgm:prSet phldrT="[Text]"/>
      <dgm:spPr>
        <a:solidFill>
          <a:srgbClr val="008000"/>
        </a:solidFill>
        <a:ln>
          <a:solidFill>
            <a:srgbClr val="4F81BD"/>
          </a:solidFill>
        </a:ln>
      </dgm:spPr>
      <dgm:t>
        <a:bodyPr/>
        <a:lstStyle/>
        <a:p>
          <a:r>
            <a:rPr lang="en-US" b="1" dirty="0" err="1"/>
            <a:t>Riscos</a:t>
          </a:r>
          <a:endParaRPr lang="en-US" b="1" dirty="0"/>
        </a:p>
      </dgm:t>
    </dgm:pt>
    <dgm:pt modelId="{23F6091B-D8CE-1444-9003-A736CDBEFE6C}" type="parTrans" cxnId="{2C423067-64E2-BE44-B2CF-EEA26C6E9FA7}">
      <dgm:prSet/>
      <dgm:spPr/>
      <dgm:t>
        <a:bodyPr/>
        <a:lstStyle/>
        <a:p>
          <a:endParaRPr lang="en-US"/>
        </a:p>
      </dgm:t>
    </dgm:pt>
    <dgm:pt modelId="{2B91F39D-B39B-4D43-8F05-4B6920FDD694}" type="sibTrans" cxnId="{2C423067-64E2-BE44-B2CF-EEA26C6E9FA7}">
      <dgm:prSet/>
      <dgm:spPr/>
      <dgm:t>
        <a:bodyPr/>
        <a:lstStyle/>
        <a:p>
          <a:endParaRPr lang="en-US"/>
        </a:p>
      </dgm:t>
    </dgm:pt>
    <dgm:pt modelId="{6ADFA7D5-0CAC-1749-8910-654C75F88F5A}">
      <dgm:prSet phldrT="[Text]"/>
      <dgm:spPr>
        <a:solidFill>
          <a:srgbClr val="0000FF"/>
        </a:solidFill>
        <a:ln>
          <a:solidFill>
            <a:srgbClr val="4F81BD"/>
          </a:solidFill>
        </a:ln>
      </dgm:spPr>
      <dgm:t>
        <a:bodyPr/>
        <a:lstStyle/>
        <a:p>
          <a:r>
            <a:rPr lang="en-US" b="1" dirty="0" err="1"/>
            <a:t>Resultado</a:t>
          </a:r>
          <a:endParaRPr lang="en-US" b="1" dirty="0"/>
        </a:p>
      </dgm:t>
    </dgm:pt>
    <dgm:pt modelId="{F0CBAFA8-DD65-4948-B677-18097EA92817}" type="parTrans" cxnId="{4BF6E329-B90C-C340-9D56-E09EEBEA9852}">
      <dgm:prSet/>
      <dgm:spPr/>
      <dgm:t>
        <a:bodyPr/>
        <a:lstStyle/>
        <a:p>
          <a:endParaRPr lang="en-US"/>
        </a:p>
      </dgm:t>
    </dgm:pt>
    <dgm:pt modelId="{A0C70E1F-F606-A647-882C-7F732E01502D}" type="sibTrans" cxnId="{4BF6E329-B90C-C340-9D56-E09EEBEA9852}">
      <dgm:prSet/>
      <dgm:spPr/>
      <dgm:t>
        <a:bodyPr/>
        <a:lstStyle/>
        <a:p>
          <a:endParaRPr lang="en-US"/>
        </a:p>
      </dgm:t>
    </dgm:pt>
    <dgm:pt modelId="{6E4FEC67-90B3-6943-A742-953DD103FCBC}">
      <dgm:prSet phldrT="[Text]"/>
      <dgm:spPr>
        <a:solidFill>
          <a:srgbClr val="FFC000"/>
        </a:solidFill>
        <a:ln>
          <a:solidFill>
            <a:srgbClr val="4F81BD"/>
          </a:solidFill>
        </a:ln>
      </dgm:spPr>
      <dgm:t>
        <a:bodyPr/>
        <a:lstStyle/>
        <a:p>
          <a:r>
            <a:rPr lang="en-US" b="1" dirty="0" err="1">
              <a:solidFill>
                <a:srgbClr val="0070C0"/>
              </a:solidFill>
            </a:rPr>
            <a:t>Controles</a:t>
          </a:r>
          <a:endParaRPr lang="en-US" b="1" dirty="0">
            <a:solidFill>
              <a:srgbClr val="0070C0"/>
            </a:solidFill>
          </a:endParaRPr>
        </a:p>
        <a:p>
          <a:r>
            <a:rPr lang="en-US" b="1" dirty="0" err="1">
              <a:solidFill>
                <a:srgbClr val="0070C0"/>
              </a:solidFill>
            </a:rPr>
            <a:t>internos</a:t>
          </a:r>
          <a:endParaRPr lang="en-US" b="1" dirty="0">
            <a:solidFill>
              <a:srgbClr val="0070C0"/>
            </a:solidFill>
          </a:endParaRPr>
        </a:p>
      </dgm:t>
    </dgm:pt>
    <dgm:pt modelId="{6FD0FBBD-7F74-4344-B98B-7EC030C77E80}" type="parTrans" cxnId="{47C5495F-A29D-2B46-A280-880CE70EDFB9}">
      <dgm:prSet/>
      <dgm:spPr/>
      <dgm:t>
        <a:bodyPr/>
        <a:lstStyle/>
        <a:p>
          <a:endParaRPr lang="en-US"/>
        </a:p>
      </dgm:t>
    </dgm:pt>
    <dgm:pt modelId="{C142869D-AD8E-BF41-AF8D-AFD32A3F6736}" type="sibTrans" cxnId="{47C5495F-A29D-2B46-A280-880CE70EDFB9}">
      <dgm:prSet/>
      <dgm:spPr/>
      <dgm:t>
        <a:bodyPr/>
        <a:lstStyle/>
        <a:p>
          <a:endParaRPr lang="en-US"/>
        </a:p>
      </dgm:t>
    </dgm:pt>
    <dgm:pt modelId="{0811E085-C885-3D47-A69A-E44F70EA5950}" type="pres">
      <dgm:prSet presAssocID="{63E4ACFB-C56B-3642-B12C-39C2BB193674}" presName="CompostProcess" presStyleCnt="0">
        <dgm:presLayoutVars>
          <dgm:dir/>
          <dgm:resizeHandles val="exact"/>
        </dgm:presLayoutVars>
      </dgm:prSet>
      <dgm:spPr/>
    </dgm:pt>
    <dgm:pt modelId="{1A24D92A-EB31-B747-8813-D9B54787350C}" type="pres">
      <dgm:prSet presAssocID="{63E4ACFB-C56B-3642-B12C-39C2BB193674}" presName="arrow" presStyleLbl="bgShp" presStyleIdx="0" presStyleCnt="1" custScaleX="108200" custLinFactNeighborX="-5026"/>
      <dgm:spPr>
        <a:solidFill>
          <a:schemeClr val="accent5">
            <a:lumMod val="75000"/>
            <a:alpha val="50000"/>
          </a:schemeClr>
        </a:solidFill>
      </dgm:spPr>
    </dgm:pt>
    <dgm:pt modelId="{3F58F9ED-74B4-034F-A6A4-2AAD27A628A6}" type="pres">
      <dgm:prSet presAssocID="{63E4ACFB-C56B-3642-B12C-39C2BB193674}" presName="linearProcess" presStyleCnt="0"/>
      <dgm:spPr/>
    </dgm:pt>
    <dgm:pt modelId="{A2C6AA3D-0BBC-BA42-BBDD-B7479E606D94}" type="pres">
      <dgm:prSet presAssocID="{0AF6B9DD-0BA8-F84E-B9C4-B9F81909DAEB}" presName="textNode" presStyleLbl="node1" presStyleIdx="0" presStyleCnt="4" custLinFactNeighborX="55248" custLinFactNeighborY="1145">
        <dgm:presLayoutVars>
          <dgm:bulletEnabled val="1"/>
        </dgm:presLayoutVars>
      </dgm:prSet>
      <dgm:spPr/>
      <dgm:t>
        <a:bodyPr/>
        <a:lstStyle/>
        <a:p>
          <a:endParaRPr lang="pt-BR"/>
        </a:p>
      </dgm:t>
    </dgm:pt>
    <dgm:pt modelId="{5361F121-5B5D-7640-A6D5-529D6DDEF9FE}" type="pres">
      <dgm:prSet presAssocID="{7CB647AE-7BD6-7348-AD7E-D05E4A9667B7}" presName="sibTrans" presStyleCnt="0"/>
      <dgm:spPr/>
    </dgm:pt>
    <dgm:pt modelId="{3C1E07C5-3B3C-4D4D-A9B3-173B5A2F1E75}" type="pres">
      <dgm:prSet presAssocID="{AD53CC6D-0D34-7843-A1C8-715C42C043BB}" presName="textNode" presStyleLbl="node1" presStyleIdx="1" presStyleCnt="4">
        <dgm:presLayoutVars>
          <dgm:bulletEnabled val="1"/>
        </dgm:presLayoutVars>
      </dgm:prSet>
      <dgm:spPr/>
      <dgm:t>
        <a:bodyPr/>
        <a:lstStyle/>
        <a:p>
          <a:endParaRPr lang="pt-BR"/>
        </a:p>
      </dgm:t>
    </dgm:pt>
    <dgm:pt modelId="{9C6E7D33-F3C0-AE4B-97EB-046F0A90D1D4}" type="pres">
      <dgm:prSet presAssocID="{2B91F39D-B39B-4D43-8F05-4B6920FDD694}" presName="sibTrans" presStyleCnt="0"/>
      <dgm:spPr/>
    </dgm:pt>
    <dgm:pt modelId="{C996ED1D-DC84-244A-B01D-619A02BE0039}" type="pres">
      <dgm:prSet presAssocID="{6E4FEC67-90B3-6943-A742-953DD103FCBC}" presName="textNode" presStyleLbl="node1" presStyleIdx="2" presStyleCnt="4" custLinFactNeighborX="-54561" custLinFactNeighborY="1146">
        <dgm:presLayoutVars>
          <dgm:bulletEnabled val="1"/>
        </dgm:presLayoutVars>
      </dgm:prSet>
      <dgm:spPr/>
      <dgm:t>
        <a:bodyPr/>
        <a:lstStyle/>
        <a:p>
          <a:endParaRPr lang="pt-BR"/>
        </a:p>
      </dgm:t>
    </dgm:pt>
    <dgm:pt modelId="{53997521-3A17-E04C-AD55-0FBB5816766D}" type="pres">
      <dgm:prSet presAssocID="{C142869D-AD8E-BF41-AF8D-AFD32A3F6736}" presName="sibTrans" presStyleCnt="0"/>
      <dgm:spPr/>
    </dgm:pt>
    <dgm:pt modelId="{F6D29837-BB25-CA42-886B-ADFD6A7C3C5D}" type="pres">
      <dgm:prSet presAssocID="{6ADFA7D5-0CAC-1749-8910-654C75F88F5A}" presName="textNode" presStyleLbl="node1" presStyleIdx="3" presStyleCnt="4" custLinFactNeighborX="-12223" custLinFactNeighborY="1146">
        <dgm:presLayoutVars>
          <dgm:bulletEnabled val="1"/>
        </dgm:presLayoutVars>
      </dgm:prSet>
      <dgm:spPr/>
      <dgm:t>
        <a:bodyPr/>
        <a:lstStyle/>
        <a:p>
          <a:endParaRPr lang="pt-BR"/>
        </a:p>
      </dgm:t>
    </dgm:pt>
  </dgm:ptLst>
  <dgm:cxnLst>
    <dgm:cxn modelId="{4BF6E329-B90C-C340-9D56-E09EEBEA9852}" srcId="{63E4ACFB-C56B-3642-B12C-39C2BB193674}" destId="{6ADFA7D5-0CAC-1749-8910-654C75F88F5A}" srcOrd="3" destOrd="0" parTransId="{F0CBAFA8-DD65-4948-B677-18097EA92817}" sibTransId="{A0C70E1F-F606-A647-882C-7F732E01502D}"/>
    <dgm:cxn modelId="{3131693F-5F21-4EB1-81C5-81199A5DAE53}" type="presOf" srcId="{0AF6B9DD-0BA8-F84E-B9C4-B9F81909DAEB}" destId="{A2C6AA3D-0BBC-BA42-BBDD-B7479E606D94}" srcOrd="0" destOrd="0" presId="urn:microsoft.com/office/officeart/2005/8/layout/hProcess9"/>
    <dgm:cxn modelId="{D19195C2-5424-4D71-8A33-62A7F6E15110}" type="presOf" srcId="{AD53CC6D-0D34-7843-A1C8-715C42C043BB}" destId="{3C1E07C5-3B3C-4D4D-A9B3-173B5A2F1E75}" srcOrd="0" destOrd="0" presId="urn:microsoft.com/office/officeart/2005/8/layout/hProcess9"/>
    <dgm:cxn modelId="{EC623BB3-2E59-4E53-B42F-4DAF3A43CE05}" type="presOf" srcId="{6ADFA7D5-0CAC-1749-8910-654C75F88F5A}" destId="{F6D29837-BB25-CA42-886B-ADFD6A7C3C5D}" srcOrd="0" destOrd="0" presId="urn:microsoft.com/office/officeart/2005/8/layout/hProcess9"/>
    <dgm:cxn modelId="{53F0D433-CA63-41B3-B4CB-38CE0C7013BD}" type="presOf" srcId="{6E4FEC67-90B3-6943-A742-953DD103FCBC}" destId="{C996ED1D-DC84-244A-B01D-619A02BE0039}" srcOrd="0" destOrd="0" presId="urn:microsoft.com/office/officeart/2005/8/layout/hProcess9"/>
    <dgm:cxn modelId="{47C5495F-A29D-2B46-A280-880CE70EDFB9}" srcId="{63E4ACFB-C56B-3642-B12C-39C2BB193674}" destId="{6E4FEC67-90B3-6943-A742-953DD103FCBC}" srcOrd="2" destOrd="0" parTransId="{6FD0FBBD-7F74-4344-B98B-7EC030C77E80}" sibTransId="{C142869D-AD8E-BF41-AF8D-AFD32A3F6736}"/>
    <dgm:cxn modelId="{2C423067-64E2-BE44-B2CF-EEA26C6E9FA7}" srcId="{63E4ACFB-C56B-3642-B12C-39C2BB193674}" destId="{AD53CC6D-0D34-7843-A1C8-715C42C043BB}" srcOrd="1" destOrd="0" parTransId="{23F6091B-D8CE-1444-9003-A736CDBEFE6C}" sibTransId="{2B91F39D-B39B-4D43-8F05-4B6920FDD694}"/>
    <dgm:cxn modelId="{6A28C46F-7DED-43FF-9D58-394128CEFE1B}" type="presOf" srcId="{63E4ACFB-C56B-3642-B12C-39C2BB193674}" destId="{0811E085-C885-3D47-A69A-E44F70EA5950}" srcOrd="0" destOrd="0" presId="urn:microsoft.com/office/officeart/2005/8/layout/hProcess9"/>
    <dgm:cxn modelId="{C577AA82-7487-B142-A305-8B09034D4239}" srcId="{63E4ACFB-C56B-3642-B12C-39C2BB193674}" destId="{0AF6B9DD-0BA8-F84E-B9C4-B9F81909DAEB}" srcOrd="0" destOrd="0" parTransId="{CFDC6C40-69CA-2D4B-805D-6F5E8A58F0D5}" sibTransId="{7CB647AE-7BD6-7348-AD7E-D05E4A9667B7}"/>
    <dgm:cxn modelId="{83FB5D2C-AD7A-404A-96BC-D941B04A8085}" type="presParOf" srcId="{0811E085-C885-3D47-A69A-E44F70EA5950}" destId="{1A24D92A-EB31-B747-8813-D9B54787350C}" srcOrd="0" destOrd="0" presId="urn:microsoft.com/office/officeart/2005/8/layout/hProcess9"/>
    <dgm:cxn modelId="{B82D2B36-1432-4CD0-B8D2-2B1B304ABA65}" type="presParOf" srcId="{0811E085-C885-3D47-A69A-E44F70EA5950}" destId="{3F58F9ED-74B4-034F-A6A4-2AAD27A628A6}" srcOrd="1" destOrd="0" presId="urn:microsoft.com/office/officeart/2005/8/layout/hProcess9"/>
    <dgm:cxn modelId="{F66976DA-C0C5-40FC-ACA1-294D8B8BACCE}" type="presParOf" srcId="{3F58F9ED-74B4-034F-A6A4-2AAD27A628A6}" destId="{A2C6AA3D-0BBC-BA42-BBDD-B7479E606D94}" srcOrd="0" destOrd="0" presId="urn:microsoft.com/office/officeart/2005/8/layout/hProcess9"/>
    <dgm:cxn modelId="{30A96EBB-EEE5-475E-BBFC-C9C8BAF1B40C}" type="presParOf" srcId="{3F58F9ED-74B4-034F-A6A4-2AAD27A628A6}" destId="{5361F121-5B5D-7640-A6D5-529D6DDEF9FE}" srcOrd="1" destOrd="0" presId="urn:microsoft.com/office/officeart/2005/8/layout/hProcess9"/>
    <dgm:cxn modelId="{872E1417-3473-4DFF-A629-F77CE8DB43E5}" type="presParOf" srcId="{3F58F9ED-74B4-034F-A6A4-2AAD27A628A6}" destId="{3C1E07C5-3B3C-4D4D-A9B3-173B5A2F1E75}" srcOrd="2" destOrd="0" presId="urn:microsoft.com/office/officeart/2005/8/layout/hProcess9"/>
    <dgm:cxn modelId="{A1F424DE-2ECC-424E-8BE2-B0C3D1276193}" type="presParOf" srcId="{3F58F9ED-74B4-034F-A6A4-2AAD27A628A6}" destId="{9C6E7D33-F3C0-AE4B-97EB-046F0A90D1D4}" srcOrd="3" destOrd="0" presId="urn:microsoft.com/office/officeart/2005/8/layout/hProcess9"/>
    <dgm:cxn modelId="{AAFCC394-A983-4CDB-8082-292D1922E02D}" type="presParOf" srcId="{3F58F9ED-74B4-034F-A6A4-2AAD27A628A6}" destId="{C996ED1D-DC84-244A-B01D-619A02BE0039}" srcOrd="4" destOrd="0" presId="urn:microsoft.com/office/officeart/2005/8/layout/hProcess9"/>
    <dgm:cxn modelId="{48462911-5428-48A1-8B60-5D51EB0DF0CC}" type="presParOf" srcId="{3F58F9ED-74B4-034F-A6A4-2AAD27A628A6}" destId="{53997521-3A17-E04C-AD55-0FBB5816766D}" srcOrd="5" destOrd="0" presId="urn:microsoft.com/office/officeart/2005/8/layout/hProcess9"/>
    <dgm:cxn modelId="{23F65A91-58A5-448B-B5D2-21A181E2EDEA}" type="presParOf" srcId="{3F58F9ED-74B4-034F-A6A4-2AAD27A628A6}" destId="{F6D29837-BB25-CA42-886B-ADFD6A7C3C5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473A5-2E00-4CFC-862D-BC50936119A8}">
      <dsp:nvSpPr>
        <dsp:cNvPr id="0" name=""/>
        <dsp:cNvSpPr/>
      </dsp:nvSpPr>
      <dsp:spPr>
        <a:xfrm>
          <a:off x="0" y="14852"/>
          <a:ext cx="6096000" cy="887445"/>
        </a:xfrm>
        <a:prstGeom prst="roundRect">
          <a:avLst/>
        </a:prstGeom>
        <a:solidFill>
          <a:srgbClr val="00B050"/>
        </a:solidFill>
        <a:ln w="9525" cap="flat" cmpd="sng" algn="ctr">
          <a:solidFill>
            <a:srgbClr val="92D050"/>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pt-BR" sz="3700" b="1" kern="1200" dirty="0"/>
            <a:t>Quantitativa</a:t>
          </a:r>
          <a:r>
            <a:rPr lang="pt-BR" sz="3700" kern="1200" dirty="0"/>
            <a:t> </a:t>
          </a:r>
          <a:r>
            <a:rPr lang="pt-BR" sz="2000" kern="1200" dirty="0"/>
            <a:t>(PMBOK, p.e.)</a:t>
          </a:r>
        </a:p>
      </dsp:txBody>
      <dsp:txXfrm>
        <a:off x="43321" y="58173"/>
        <a:ext cx="6009358" cy="800803"/>
      </dsp:txXfrm>
    </dsp:sp>
    <dsp:sp modelId="{67B44252-70D6-474E-BBC8-7BEF4E5C10D2}">
      <dsp:nvSpPr>
        <dsp:cNvPr id="0" name=""/>
        <dsp:cNvSpPr/>
      </dsp:nvSpPr>
      <dsp:spPr>
        <a:xfrm>
          <a:off x="0" y="902297"/>
          <a:ext cx="6096000"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6990" rIns="263144" bIns="46990" numCol="1" spcCol="1270" anchor="t" anchorCtr="0">
          <a:noAutofit/>
        </a:bodyPr>
        <a:lstStyle/>
        <a:p>
          <a:pPr marL="285750" lvl="1" indent="-285750" algn="just" defTabSz="1289050">
            <a:lnSpc>
              <a:spcPct val="90000"/>
            </a:lnSpc>
            <a:spcBef>
              <a:spcPct val="0"/>
            </a:spcBef>
            <a:spcAft>
              <a:spcPct val="20000"/>
            </a:spcAft>
            <a:buChar char="••"/>
          </a:pPr>
          <a:r>
            <a:rPr lang="pt-BR" sz="2900" kern="1200" dirty="0"/>
            <a:t>Seguros, crédito, processos amplamente conhecidos</a:t>
          </a:r>
        </a:p>
      </dsp:txBody>
      <dsp:txXfrm>
        <a:off x="0" y="902297"/>
        <a:ext cx="6096000" cy="919080"/>
      </dsp:txXfrm>
    </dsp:sp>
    <dsp:sp modelId="{EC46495A-16B8-40B5-96C5-AC7B5C5EEEAB}">
      <dsp:nvSpPr>
        <dsp:cNvPr id="0" name=""/>
        <dsp:cNvSpPr/>
      </dsp:nvSpPr>
      <dsp:spPr>
        <a:xfrm>
          <a:off x="0" y="1821377"/>
          <a:ext cx="6096000" cy="887445"/>
        </a:xfrm>
        <a:prstGeom prst="roundRect">
          <a:avLst/>
        </a:prstGeom>
        <a:solidFill>
          <a:srgbClr val="FFC000"/>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pt-BR" sz="3700" b="1" kern="1200" dirty="0">
              <a:solidFill>
                <a:srgbClr val="0070C0"/>
              </a:solidFill>
            </a:rPr>
            <a:t>Qualitativa</a:t>
          </a:r>
          <a:r>
            <a:rPr lang="pt-BR" sz="3700" kern="1200" dirty="0">
              <a:solidFill>
                <a:srgbClr val="0070C0"/>
              </a:solidFill>
            </a:rPr>
            <a:t> </a:t>
          </a:r>
          <a:r>
            <a:rPr lang="pt-BR" sz="2000" kern="1200" dirty="0">
              <a:solidFill>
                <a:srgbClr val="0070C0"/>
              </a:solidFill>
            </a:rPr>
            <a:t>(ISO e COSO, p.e.)</a:t>
          </a:r>
        </a:p>
      </dsp:txBody>
      <dsp:txXfrm>
        <a:off x="43321" y="1864698"/>
        <a:ext cx="6009358" cy="800803"/>
      </dsp:txXfrm>
    </dsp:sp>
    <dsp:sp modelId="{6AB2AE55-6F0C-4A0E-863D-1EB38B83C3D1}">
      <dsp:nvSpPr>
        <dsp:cNvPr id="0" name=""/>
        <dsp:cNvSpPr/>
      </dsp:nvSpPr>
      <dsp:spPr>
        <a:xfrm>
          <a:off x="0" y="2708822"/>
          <a:ext cx="6096000" cy="134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6990" rIns="263144" bIns="46990" numCol="1" spcCol="1270" anchor="t" anchorCtr="0">
          <a:noAutofit/>
        </a:bodyPr>
        <a:lstStyle/>
        <a:p>
          <a:pPr marL="285750" lvl="1" indent="-285750" algn="just" defTabSz="1289050">
            <a:lnSpc>
              <a:spcPct val="90000"/>
            </a:lnSpc>
            <a:spcBef>
              <a:spcPct val="0"/>
            </a:spcBef>
            <a:spcAft>
              <a:spcPct val="20000"/>
            </a:spcAft>
            <a:buChar char="••"/>
          </a:pPr>
          <a:r>
            <a:rPr lang="pt-BR" sz="2900" kern="1200" dirty="0"/>
            <a:t>Processos em que não é possível a análise de probabilidades, em termos quantitativos</a:t>
          </a:r>
        </a:p>
      </dsp:txBody>
      <dsp:txXfrm>
        <a:off x="0" y="2708822"/>
        <a:ext cx="6096000" cy="13403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0977E-A1D7-4FEB-9B3A-DB84D1933D6C}">
      <dsp:nvSpPr>
        <dsp:cNvPr id="0" name=""/>
        <dsp:cNvSpPr/>
      </dsp:nvSpPr>
      <dsp:spPr>
        <a:xfrm>
          <a:off x="713821" y="660384"/>
          <a:ext cx="2848326" cy="1826414"/>
        </a:xfrm>
        <a:prstGeom prst="rightArrow">
          <a:avLst>
            <a:gd name="adj1" fmla="val 70000"/>
            <a:gd name="adj2" fmla="val 5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30480" bIns="15240" numCol="1" spcCol="1270" anchor="ctr" anchorCtr="0">
          <a:noAutofit/>
        </a:bodyPr>
        <a:lstStyle/>
        <a:p>
          <a:pPr lvl="0" algn="r" defTabSz="1066800" rtl="0">
            <a:lnSpc>
              <a:spcPct val="90000"/>
            </a:lnSpc>
            <a:spcBef>
              <a:spcPct val="0"/>
            </a:spcBef>
            <a:spcAft>
              <a:spcPct val="35000"/>
            </a:spcAft>
          </a:pPr>
          <a:r>
            <a:rPr lang="pt-BR" sz="2400" b="1" kern="1200" dirty="0">
              <a:solidFill>
                <a:schemeClr val="bg1"/>
              </a:solidFill>
              <a:latin typeface="Arial Narrow" pitchFamily="34" charset="0"/>
            </a:rPr>
            <a:t>Plano de Tratamento de Riscos</a:t>
          </a:r>
        </a:p>
      </dsp:txBody>
      <dsp:txXfrm>
        <a:off x="1425903" y="934346"/>
        <a:ext cx="1496999" cy="1278490"/>
      </dsp:txXfrm>
    </dsp:sp>
    <dsp:sp modelId="{1A261879-3877-4D9E-9B9E-B8FD1873FCDF}">
      <dsp:nvSpPr>
        <dsp:cNvPr id="0" name=""/>
        <dsp:cNvSpPr/>
      </dsp:nvSpPr>
      <dsp:spPr>
        <a:xfrm>
          <a:off x="98156" y="833027"/>
          <a:ext cx="1424163" cy="1424163"/>
        </a:xfrm>
        <a:prstGeom prst="ellipse">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pt-BR" sz="3200" b="1" kern="1200" dirty="0"/>
            <a:t>Saída</a:t>
          </a:r>
          <a:r>
            <a:rPr lang="pt-BR" sz="3200" kern="1200" dirty="0"/>
            <a:t> </a:t>
          </a:r>
          <a:endParaRPr lang="pt-BR" sz="3200" b="1" kern="1200" dirty="0">
            <a:solidFill>
              <a:srgbClr val="002060"/>
            </a:solidFill>
          </a:endParaRPr>
        </a:p>
      </dsp:txBody>
      <dsp:txXfrm>
        <a:off x="306720" y="1041591"/>
        <a:ext cx="1007035" cy="1007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BFCF3-6137-41A5-A08D-76CFC02D1C4A}">
      <dsp:nvSpPr>
        <dsp:cNvPr id="0" name=""/>
        <dsp:cNvSpPr/>
      </dsp:nvSpPr>
      <dsp:spPr>
        <a:xfrm>
          <a:off x="1025" y="1352599"/>
          <a:ext cx="1358800" cy="135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pt-BR" sz="3200" kern="1200" dirty="0"/>
            <a:t>P</a:t>
          </a:r>
        </a:p>
      </dsp:txBody>
      <dsp:txXfrm>
        <a:off x="200017" y="1551591"/>
        <a:ext cx="960816" cy="960816"/>
      </dsp:txXfrm>
    </dsp:sp>
    <dsp:sp modelId="{217D7689-B6F4-4360-AE26-C50C7083476A}">
      <dsp:nvSpPr>
        <dsp:cNvPr id="0" name=""/>
        <dsp:cNvSpPr/>
      </dsp:nvSpPr>
      <dsp:spPr>
        <a:xfrm>
          <a:off x="1470160" y="1637947"/>
          <a:ext cx="788104" cy="78810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t-BR" sz="1300" kern="1200"/>
        </a:p>
      </dsp:txBody>
      <dsp:txXfrm>
        <a:off x="1574623" y="1939318"/>
        <a:ext cx="579178" cy="185362"/>
      </dsp:txXfrm>
    </dsp:sp>
    <dsp:sp modelId="{DDE9C61C-37B7-44D4-9842-0E7E1D2643CB}">
      <dsp:nvSpPr>
        <dsp:cNvPr id="0" name=""/>
        <dsp:cNvSpPr/>
      </dsp:nvSpPr>
      <dsp:spPr>
        <a:xfrm>
          <a:off x="2368599" y="1352599"/>
          <a:ext cx="1358800" cy="1358800"/>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pt-BR" sz="3200" kern="1200" dirty="0"/>
            <a:t>I</a:t>
          </a:r>
        </a:p>
      </dsp:txBody>
      <dsp:txXfrm>
        <a:off x="2567591" y="1551591"/>
        <a:ext cx="960816" cy="960816"/>
      </dsp:txXfrm>
    </dsp:sp>
    <dsp:sp modelId="{3A553C64-5FF9-4CB2-BED7-7643B3A0BDA5}">
      <dsp:nvSpPr>
        <dsp:cNvPr id="0" name=""/>
        <dsp:cNvSpPr/>
      </dsp:nvSpPr>
      <dsp:spPr>
        <a:xfrm>
          <a:off x="3837735" y="1637947"/>
          <a:ext cx="788104" cy="78810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pt-BR" sz="3300" kern="1200"/>
        </a:p>
      </dsp:txBody>
      <dsp:txXfrm>
        <a:off x="3942198" y="1800296"/>
        <a:ext cx="579178" cy="463406"/>
      </dsp:txXfrm>
    </dsp:sp>
    <dsp:sp modelId="{8B7B9433-F32A-4F5C-A46A-DCA77B6DCEBD}">
      <dsp:nvSpPr>
        <dsp:cNvPr id="0" name=""/>
        <dsp:cNvSpPr/>
      </dsp:nvSpPr>
      <dsp:spPr>
        <a:xfrm>
          <a:off x="4736174" y="1352599"/>
          <a:ext cx="1358800" cy="1358800"/>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pt-BR" sz="3200" kern="1200" dirty="0"/>
            <a:t>T</a:t>
          </a:r>
        </a:p>
      </dsp:txBody>
      <dsp:txXfrm>
        <a:off x="4935166" y="1551591"/>
        <a:ext cx="960816" cy="960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2F2DB-A0B1-4B81-A134-7D542695FC87}">
      <dsp:nvSpPr>
        <dsp:cNvPr id="0" name=""/>
        <dsp:cNvSpPr/>
      </dsp:nvSpPr>
      <dsp:spPr>
        <a:xfrm rot="16200000">
          <a:off x="316028" y="-288031"/>
          <a:ext cx="1368152" cy="1944216"/>
        </a:xfrm>
        <a:prstGeom prst="round1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BR" sz="2800" b="1" u="sng" kern="1200" dirty="0" smtClean="0"/>
            <a:t>M</a:t>
          </a:r>
          <a:r>
            <a:rPr lang="pt-BR" sz="2400" b="0" u="none" kern="1200" dirty="0" smtClean="0"/>
            <a:t>itigar</a:t>
          </a:r>
          <a:endParaRPr lang="pt-BR" sz="2400" b="1" u="sng" kern="1200" dirty="0" smtClean="0"/>
        </a:p>
      </dsp:txBody>
      <dsp:txXfrm rot="5400000">
        <a:off x="27996" y="1"/>
        <a:ext cx="1944216" cy="1026114"/>
      </dsp:txXfrm>
    </dsp:sp>
    <dsp:sp modelId="{BCB9EE6C-9A37-4AC8-90AE-2C1C188137B2}">
      <dsp:nvSpPr>
        <dsp:cNvPr id="0" name=""/>
        <dsp:cNvSpPr/>
      </dsp:nvSpPr>
      <dsp:spPr>
        <a:xfrm>
          <a:off x="1934883" y="0"/>
          <a:ext cx="1944216" cy="1368152"/>
        </a:xfrm>
        <a:prstGeom prst="round1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BR" sz="2800" b="1" u="sng" kern="1200" dirty="0" smtClean="0"/>
            <a:t>A</a:t>
          </a:r>
          <a:r>
            <a:rPr lang="pt-BR" sz="2400" kern="1200" dirty="0" smtClean="0"/>
            <a:t>ceitar</a:t>
          </a:r>
          <a:endParaRPr lang="pt-BR" sz="2400" kern="1200" dirty="0"/>
        </a:p>
      </dsp:txBody>
      <dsp:txXfrm>
        <a:off x="1934883" y="0"/>
        <a:ext cx="1944216" cy="1026114"/>
      </dsp:txXfrm>
    </dsp:sp>
    <dsp:sp modelId="{A52B481A-FB5A-4933-81E8-220B637A439B}">
      <dsp:nvSpPr>
        <dsp:cNvPr id="0" name=""/>
        <dsp:cNvSpPr/>
      </dsp:nvSpPr>
      <dsp:spPr>
        <a:xfrm rot="10800000">
          <a:off x="27996" y="1368152"/>
          <a:ext cx="1944216" cy="1368152"/>
        </a:xfrm>
        <a:prstGeom prst="round1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pt-BR" sz="2400" kern="1200" dirty="0" smtClean="0"/>
        </a:p>
        <a:p>
          <a:pPr lvl="0" algn="ctr" defTabSz="1066800">
            <a:lnSpc>
              <a:spcPct val="90000"/>
            </a:lnSpc>
            <a:spcBef>
              <a:spcPct val="0"/>
            </a:spcBef>
            <a:spcAft>
              <a:spcPct val="35000"/>
            </a:spcAft>
          </a:pPr>
          <a:r>
            <a:rPr lang="pt-BR" sz="2800" b="1" u="sng" kern="1200" dirty="0" smtClean="0"/>
            <a:t>T</a:t>
          </a:r>
          <a:r>
            <a:rPr lang="pt-BR" sz="2400" kern="1200" dirty="0" smtClean="0"/>
            <a:t>ransferir</a:t>
          </a:r>
        </a:p>
        <a:p>
          <a:pPr lvl="0" algn="ctr" defTabSz="1066800">
            <a:lnSpc>
              <a:spcPct val="90000"/>
            </a:lnSpc>
            <a:spcBef>
              <a:spcPct val="0"/>
            </a:spcBef>
            <a:spcAft>
              <a:spcPct val="35000"/>
            </a:spcAft>
          </a:pPr>
          <a:endParaRPr lang="pt-BR" sz="2400" kern="1200" dirty="0"/>
        </a:p>
      </dsp:txBody>
      <dsp:txXfrm rot="10800000">
        <a:off x="27996" y="1710190"/>
        <a:ext cx="1944216" cy="1026114"/>
      </dsp:txXfrm>
    </dsp:sp>
    <dsp:sp modelId="{D1CDDD78-AD0E-42C6-8EFC-2B0F81011DE6}">
      <dsp:nvSpPr>
        <dsp:cNvPr id="0" name=""/>
        <dsp:cNvSpPr/>
      </dsp:nvSpPr>
      <dsp:spPr>
        <a:xfrm rot="5400000">
          <a:off x="2222915" y="1080120"/>
          <a:ext cx="1368152" cy="1944216"/>
        </a:xfrm>
        <a:prstGeom prst="round1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BR" sz="2800" b="1" i="0" u="sng" kern="1200" dirty="0" smtClean="0"/>
            <a:t>E</a:t>
          </a:r>
          <a:r>
            <a:rPr lang="pt-BR" sz="2400" i="0" kern="1200" dirty="0" smtClean="0"/>
            <a:t>vitar</a:t>
          </a:r>
          <a:endParaRPr lang="pt-BR" sz="2400" i="0" kern="1200" dirty="0"/>
        </a:p>
      </dsp:txBody>
      <dsp:txXfrm rot="-5400000">
        <a:off x="1934883" y="1710190"/>
        <a:ext cx="1944216" cy="1026114"/>
      </dsp:txXfrm>
    </dsp:sp>
    <dsp:sp modelId="{34F5045F-9D28-41C8-8E4E-148461EF876B}">
      <dsp:nvSpPr>
        <dsp:cNvPr id="0" name=""/>
        <dsp:cNvSpPr/>
      </dsp:nvSpPr>
      <dsp:spPr>
        <a:xfrm>
          <a:off x="1162285" y="944325"/>
          <a:ext cx="1550352" cy="864097"/>
        </a:xfrm>
        <a:prstGeom prst="roundRect">
          <a:avLst/>
        </a:prstGeom>
        <a:blipFill rotWithShape="0">
          <a:blip xmlns:r="http://schemas.openxmlformats.org/officeDocument/2006/relationships" r:embed="rId1"/>
          <a:stretch>
            <a:fillRect/>
          </a:stretch>
        </a:blipFill>
        <a:ln w="28575">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pt-BR" sz="2000" b="1" kern="1200" dirty="0">
            <a:solidFill>
              <a:schemeClr val="bg1"/>
            </a:solidFill>
          </a:endParaRPr>
        </a:p>
      </dsp:txBody>
      <dsp:txXfrm>
        <a:off x="1204467" y="986507"/>
        <a:ext cx="1465988" cy="7797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4D92A-EB31-B747-8813-D9B54787350C}">
      <dsp:nvSpPr>
        <dsp:cNvPr id="0" name=""/>
        <dsp:cNvSpPr/>
      </dsp:nvSpPr>
      <dsp:spPr>
        <a:xfrm>
          <a:off x="0" y="0"/>
          <a:ext cx="7663548" cy="3073407"/>
        </a:xfrm>
        <a:prstGeom prst="rightArrow">
          <a:avLst/>
        </a:prstGeom>
        <a:solidFill>
          <a:schemeClr val="accent5">
            <a:lumMod val="75000"/>
            <a:alpha val="5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2C6AA3D-0BBC-BA42-BBDD-B7479E606D94}">
      <dsp:nvSpPr>
        <dsp:cNvPr id="0" name=""/>
        <dsp:cNvSpPr/>
      </dsp:nvSpPr>
      <dsp:spPr>
        <a:xfrm>
          <a:off x="123750" y="936098"/>
          <a:ext cx="1916044" cy="1229362"/>
        </a:xfrm>
        <a:prstGeom prst="roundRect">
          <a:avLst/>
        </a:prstGeom>
        <a:solidFill>
          <a:schemeClr val="bg2"/>
        </a:solidFill>
        <a:ln>
          <a:solidFill>
            <a:srgbClr val="4F81BD"/>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err="1">
              <a:solidFill>
                <a:schemeClr val="accent3">
                  <a:lumMod val="50000"/>
                </a:schemeClr>
              </a:solidFill>
            </a:rPr>
            <a:t>Objetivo</a:t>
          </a:r>
          <a:endParaRPr lang="en-US" sz="2700" b="1" kern="1200" dirty="0">
            <a:solidFill>
              <a:schemeClr val="accent3">
                <a:lumMod val="50000"/>
              </a:schemeClr>
            </a:solidFill>
          </a:endParaRPr>
        </a:p>
      </dsp:txBody>
      <dsp:txXfrm>
        <a:off x="183763" y="996111"/>
        <a:ext cx="1796018" cy="1109336"/>
      </dsp:txXfrm>
    </dsp:sp>
    <dsp:sp modelId="{3C1E07C5-3B3C-4D4D-A9B3-173B5A2F1E75}">
      <dsp:nvSpPr>
        <dsp:cNvPr id="0" name=""/>
        <dsp:cNvSpPr/>
      </dsp:nvSpPr>
      <dsp:spPr>
        <a:xfrm>
          <a:off x="2139211" y="922022"/>
          <a:ext cx="1916044" cy="1229362"/>
        </a:xfrm>
        <a:prstGeom prst="roundRect">
          <a:avLst/>
        </a:prstGeom>
        <a:solidFill>
          <a:srgbClr val="008000"/>
        </a:solidFill>
        <a:ln>
          <a:solidFill>
            <a:srgbClr val="4F81BD"/>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err="1"/>
            <a:t>Riscos</a:t>
          </a:r>
          <a:endParaRPr lang="en-US" sz="2700" b="1" kern="1200" dirty="0"/>
        </a:p>
      </dsp:txBody>
      <dsp:txXfrm>
        <a:off x="2199224" y="982035"/>
        <a:ext cx="1796018" cy="1109336"/>
      </dsp:txXfrm>
    </dsp:sp>
    <dsp:sp modelId="{C996ED1D-DC84-244A-B01D-619A02BE0039}">
      <dsp:nvSpPr>
        <dsp:cNvPr id="0" name=""/>
        <dsp:cNvSpPr/>
      </dsp:nvSpPr>
      <dsp:spPr>
        <a:xfrm>
          <a:off x="4156198" y="936110"/>
          <a:ext cx="1916044" cy="1229362"/>
        </a:xfrm>
        <a:prstGeom prst="roundRect">
          <a:avLst/>
        </a:prstGeom>
        <a:solidFill>
          <a:srgbClr val="FFC000"/>
        </a:solidFill>
        <a:ln>
          <a:solidFill>
            <a:srgbClr val="4F81BD"/>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err="1">
              <a:solidFill>
                <a:srgbClr val="0070C0"/>
              </a:solidFill>
            </a:rPr>
            <a:t>Controles</a:t>
          </a:r>
          <a:endParaRPr lang="en-US" sz="2700" b="1" kern="1200" dirty="0">
            <a:solidFill>
              <a:srgbClr val="0070C0"/>
            </a:solidFill>
          </a:endParaRPr>
        </a:p>
        <a:p>
          <a:pPr lvl="0" algn="ctr" defTabSz="1200150">
            <a:lnSpc>
              <a:spcPct val="90000"/>
            </a:lnSpc>
            <a:spcBef>
              <a:spcPct val="0"/>
            </a:spcBef>
            <a:spcAft>
              <a:spcPct val="35000"/>
            </a:spcAft>
          </a:pPr>
          <a:r>
            <a:rPr lang="en-US" sz="2700" b="1" kern="1200" dirty="0" err="1">
              <a:solidFill>
                <a:srgbClr val="0070C0"/>
              </a:solidFill>
            </a:rPr>
            <a:t>internos</a:t>
          </a:r>
          <a:endParaRPr lang="en-US" sz="2700" b="1" kern="1200" dirty="0">
            <a:solidFill>
              <a:srgbClr val="0070C0"/>
            </a:solidFill>
          </a:endParaRPr>
        </a:p>
      </dsp:txBody>
      <dsp:txXfrm>
        <a:off x="4216211" y="996123"/>
        <a:ext cx="1796018" cy="1109336"/>
      </dsp:txXfrm>
    </dsp:sp>
    <dsp:sp modelId="{F6D29837-BB25-CA42-886B-ADFD6A7C3C5D}">
      <dsp:nvSpPr>
        <dsp:cNvPr id="0" name=""/>
        <dsp:cNvSpPr/>
      </dsp:nvSpPr>
      <dsp:spPr>
        <a:xfrm>
          <a:off x="6388446" y="936110"/>
          <a:ext cx="1916044" cy="1229362"/>
        </a:xfrm>
        <a:prstGeom prst="roundRect">
          <a:avLst/>
        </a:prstGeom>
        <a:solidFill>
          <a:srgbClr val="0000FF"/>
        </a:solidFill>
        <a:ln>
          <a:solidFill>
            <a:srgbClr val="4F81BD"/>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err="1"/>
            <a:t>Resultado</a:t>
          </a:r>
          <a:endParaRPr lang="en-US" sz="2700" b="1" kern="1200" dirty="0"/>
        </a:p>
      </dsp:txBody>
      <dsp:txXfrm>
        <a:off x="6448459" y="996123"/>
        <a:ext cx="1796018" cy="11093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8672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sz="quarter" idx="1"/>
          </p:nvPr>
        </p:nvSpPr>
        <p:spPr>
          <a:xfrm>
            <a:off x="3884613" y="0"/>
            <a:ext cx="2971800" cy="48672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52AE1C6-2875-4E8D-9AE8-574451E697DC}" type="datetimeFigureOut">
              <a:rPr lang="pt-BR"/>
              <a:pPr>
                <a:defRPr/>
              </a:pPr>
              <a:t>13/11/2017</a:t>
            </a:fld>
            <a:endParaRPr lang="pt-BR"/>
          </a:p>
        </p:txBody>
      </p:sp>
      <p:sp>
        <p:nvSpPr>
          <p:cNvPr id="4" name="Espaço Reservado para Rodapé 3"/>
          <p:cNvSpPr>
            <a:spLocks noGrp="1"/>
          </p:cNvSpPr>
          <p:nvPr>
            <p:ph type="ftr" sz="quarter" idx="2"/>
          </p:nvPr>
        </p:nvSpPr>
        <p:spPr>
          <a:xfrm>
            <a:off x="0" y="9246133"/>
            <a:ext cx="2971800" cy="48672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t-BR"/>
          </a:p>
        </p:txBody>
      </p:sp>
      <p:sp>
        <p:nvSpPr>
          <p:cNvPr id="5" name="Espaço Reservado para Número de Slide 4"/>
          <p:cNvSpPr>
            <a:spLocks noGrp="1"/>
          </p:cNvSpPr>
          <p:nvPr>
            <p:ph type="sldNum" sz="quarter" idx="3"/>
          </p:nvPr>
        </p:nvSpPr>
        <p:spPr>
          <a:xfrm>
            <a:off x="3884613" y="9246133"/>
            <a:ext cx="2971800" cy="48672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827DFC5-4513-4A35-AF78-B88303767756}" type="slidenum">
              <a:rPr lang="pt-BR"/>
              <a:pPr>
                <a:defRPr/>
              </a:pPr>
              <a:t>‹nº›</a:t>
            </a:fld>
            <a:endParaRPr lang="pt-BR"/>
          </a:p>
        </p:txBody>
      </p:sp>
    </p:spTree>
    <p:extLst>
      <p:ext uri="{BB962C8B-B14F-4D97-AF65-F5344CB8AC3E}">
        <p14:creationId xmlns:p14="http://schemas.microsoft.com/office/powerpoint/2010/main" val="70157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8672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84613" y="0"/>
            <a:ext cx="2971800" cy="48672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5023F07-8AAE-4AE5-9A7D-E68C07B24A70}" type="datetimeFigureOut">
              <a:rPr lang="pt-BR"/>
              <a:pPr>
                <a:defRPr/>
              </a:pPr>
              <a:t>13/11/2017</a:t>
            </a:fld>
            <a:endParaRPr lang="pt-BR"/>
          </a:p>
        </p:txBody>
      </p:sp>
      <p:sp>
        <p:nvSpPr>
          <p:cNvPr id="4" name="Espaço Reservado para Imagem de Slide 3"/>
          <p:cNvSpPr>
            <a:spLocks noGrp="1" noRot="1" noChangeAspect="1"/>
          </p:cNvSpPr>
          <p:nvPr>
            <p:ph type="sldImg" idx="2"/>
          </p:nvPr>
        </p:nvSpPr>
        <p:spPr>
          <a:xfrm>
            <a:off x="185738" y="730250"/>
            <a:ext cx="6486525" cy="3649663"/>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623911"/>
            <a:ext cx="5486400" cy="4380548"/>
          </a:xfrm>
          <a:prstGeom prst="rect">
            <a:avLst/>
          </a:prstGeom>
        </p:spPr>
        <p:txBody>
          <a:bodyPr vert="horz" lIns="91440" tIns="45720" rIns="91440" bIns="45720" rtlCol="0">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9246133"/>
            <a:ext cx="2971800" cy="48672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84613" y="9246133"/>
            <a:ext cx="2971800" cy="48672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78D9B89-FD5D-4E21-87D1-A476B3D8C50D}" type="slidenum">
              <a:rPr lang="pt-BR"/>
              <a:pPr>
                <a:defRPr/>
              </a:pPr>
              <a:t>‹nº›</a:t>
            </a:fld>
            <a:endParaRPr lang="pt-BR"/>
          </a:p>
        </p:txBody>
      </p:sp>
    </p:spTree>
    <p:extLst>
      <p:ext uri="{BB962C8B-B14F-4D97-AF65-F5344CB8AC3E}">
        <p14:creationId xmlns:p14="http://schemas.microsoft.com/office/powerpoint/2010/main" val="32640556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85738" y="730250"/>
            <a:ext cx="6486525" cy="3649663"/>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78D9B89-FD5D-4E21-87D1-A476B3D8C50D}" type="slidenum">
              <a:rPr lang="pt-BR" smtClean="0"/>
              <a:pPr>
                <a:defRPr/>
              </a:pPr>
              <a:t>1</a:t>
            </a:fld>
            <a:endParaRPr lang="pt-BR"/>
          </a:p>
        </p:txBody>
      </p:sp>
    </p:spTree>
    <p:extLst>
      <p:ext uri="{BB962C8B-B14F-4D97-AF65-F5344CB8AC3E}">
        <p14:creationId xmlns:p14="http://schemas.microsoft.com/office/powerpoint/2010/main" val="756943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85738" y="730250"/>
            <a:ext cx="6486525" cy="3649663"/>
          </a:xfrm>
        </p:spPr>
      </p:sp>
      <p:sp>
        <p:nvSpPr>
          <p:cNvPr id="3" name="Espaço Reservado para Anotações 2"/>
          <p:cNvSpPr>
            <a:spLocks noGrp="1"/>
          </p:cNvSpPr>
          <p:nvPr>
            <p:ph type="body" idx="1"/>
          </p:nvPr>
        </p:nvSpPr>
        <p:spPr/>
        <p:txBody>
          <a:bodyPr>
            <a:normAutofit/>
          </a:bodyPr>
          <a:lstStyle/>
          <a:p>
            <a:r>
              <a:rPr lang="pt-BR" dirty="0"/>
              <a:t>BP BI – encontrar um conhecido</a:t>
            </a:r>
            <a:r>
              <a:rPr lang="pt-BR" baseline="0" dirty="0"/>
              <a:t> passeando em uma cidade no exterior.</a:t>
            </a:r>
          </a:p>
          <a:p>
            <a:r>
              <a:rPr lang="pt-BR" baseline="0" dirty="0"/>
              <a:t>BP AI – Terremoto em Los Angeles (falha de San </a:t>
            </a:r>
            <a:r>
              <a:rPr lang="pt-BR" baseline="0" dirty="0" err="1"/>
              <a:t>Adreas</a:t>
            </a:r>
            <a:r>
              <a:rPr lang="pt-BR" baseline="0" dirty="0"/>
              <a:t>); queda de avião.</a:t>
            </a:r>
          </a:p>
          <a:p>
            <a:r>
              <a:rPr lang="pt-BR" baseline="0" dirty="0"/>
              <a:t>AP BI – Encontrar meu vizinho no hall.</a:t>
            </a:r>
          </a:p>
          <a:p>
            <a:r>
              <a:rPr lang="pt-BR" baseline="0" dirty="0"/>
              <a:t>AP AI – Ser assaltado no Centro de São Paulo.</a:t>
            </a:r>
          </a:p>
          <a:p>
            <a:endParaRPr lang="pt-BR" dirty="0"/>
          </a:p>
        </p:txBody>
      </p:sp>
      <p:sp>
        <p:nvSpPr>
          <p:cNvPr id="4" name="Espaço Reservado para Número de Slide 3"/>
          <p:cNvSpPr>
            <a:spLocks noGrp="1"/>
          </p:cNvSpPr>
          <p:nvPr>
            <p:ph type="sldNum" sz="quarter" idx="10"/>
          </p:nvPr>
        </p:nvSpPr>
        <p:spPr/>
        <p:txBody>
          <a:bodyPr/>
          <a:lstStyle/>
          <a:p>
            <a:pPr>
              <a:defRPr/>
            </a:pPr>
            <a:fld id="{978D9B89-FD5D-4E21-87D1-A476B3D8C50D}" type="slidenum">
              <a:rPr lang="pt-BR" smtClean="0"/>
              <a:pPr>
                <a:defRPr/>
              </a:pPr>
              <a:t>19</a:t>
            </a:fld>
            <a:endParaRPr lang="pt-BR"/>
          </a:p>
        </p:txBody>
      </p:sp>
    </p:spTree>
    <p:extLst>
      <p:ext uri="{BB962C8B-B14F-4D97-AF65-F5344CB8AC3E}">
        <p14:creationId xmlns:p14="http://schemas.microsoft.com/office/powerpoint/2010/main" val="1710110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5EF630-5BAC-4C47-AA0E-B19D5BB571E3}" type="slidenum">
              <a:rPr lang="pt-BR" smtClean="0"/>
              <a:pPr fontAlgn="base">
                <a:spcBef>
                  <a:spcPct val="0"/>
                </a:spcBef>
                <a:spcAft>
                  <a:spcPct val="0"/>
                </a:spcAft>
                <a:defRPr/>
              </a:pPr>
              <a:t>22</a:t>
            </a:fld>
            <a:endParaRPr lang="pt-BR" dirty="0"/>
          </a:p>
        </p:txBody>
      </p:sp>
      <p:sp>
        <p:nvSpPr>
          <p:cNvPr id="121858" name="Rectangle 2"/>
          <p:cNvSpPr>
            <a:spLocks noGrp="1" noRot="1" noChangeAspect="1" noChangeArrowheads="1" noTextEdit="1"/>
          </p:cNvSpPr>
          <p:nvPr>
            <p:ph type="sldImg"/>
          </p:nvPr>
        </p:nvSpPr>
        <p:spPr bwMode="auto">
          <a:xfrm>
            <a:off x="185738" y="730250"/>
            <a:ext cx="6486525" cy="3649663"/>
          </a:xfrm>
          <a:noFill/>
          <a:ln>
            <a:solidFill>
              <a:srgbClr val="000000"/>
            </a:solidFill>
            <a:miter lim="800000"/>
            <a:headEnd/>
            <a:tailEnd/>
          </a:ln>
        </p:spPr>
      </p:sp>
      <p:sp>
        <p:nvSpPr>
          <p:cNvPr id="1218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a:p>
        </p:txBody>
      </p:sp>
    </p:spTree>
    <p:extLst>
      <p:ext uri="{BB962C8B-B14F-4D97-AF65-F5344CB8AC3E}">
        <p14:creationId xmlns:p14="http://schemas.microsoft.com/office/powerpoint/2010/main" val="144911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85738" y="730250"/>
            <a:ext cx="6486525" cy="3649663"/>
          </a:xfrm>
        </p:spPr>
      </p:sp>
      <p:sp>
        <p:nvSpPr>
          <p:cNvPr id="3" name="Espaço Reservado para Anotações 2"/>
          <p:cNvSpPr>
            <a:spLocks noGrp="1"/>
          </p:cNvSpPr>
          <p:nvPr>
            <p:ph type="body" idx="1"/>
          </p:nvPr>
        </p:nvSpPr>
        <p:spPr/>
        <p:txBody>
          <a:bodyPr>
            <a:normAutofit/>
          </a:bodyPr>
          <a:lstStyle/>
          <a:p>
            <a:r>
              <a:rPr lang="pt-BR" sz="1200" kern="1200" baseline="0" dirty="0">
                <a:solidFill>
                  <a:schemeClr val="tx1"/>
                </a:solidFill>
                <a:latin typeface="+mn-lt"/>
                <a:ea typeface="+mn-ea"/>
                <a:cs typeface="+mn-cs"/>
              </a:rPr>
              <a:t>- A ação de evitar o risco pela decisão de não iniciar ou descontinuar a atividade que dá origem ao risco; </a:t>
            </a:r>
          </a:p>
          <a:p>
            <a:r>
              <a:rPr lang="pt-BR" sz="1200" kern="1200" baseline="0" dirty="0">
                <a:solidFill>
                  <a:schemeClr val="tx1"/>
                </a:solidFill>
                <a:latin typeface="+mn-lt"/>
                <a:ea typeface="+mn-ea"/>
                <a:cs typeface="+mn-cs"/>
              </a:rPr>
              <a:t>- Assumir ou aumentar o risco a fim de buscar uma oportunidade; </a:t>
            </a:r>
          </a:p>
          <a:p>
            <a:r>
              <a:rPr lang="pt-BR" sz="1200" kern="1200" baseline="0" dirty="0">
                <a:solidFill>
                  <a:schemeClr val="tx1"/>
                </a:solidFill>
                <a:latin typeface="+mn-lt"/>
                <a:ea typeface="+mn-ea"/>
                <a:cs typeface="+mn-cs"/>
              </a:rPr>
              <a:t>- A remoção da fonte de risco;</a:t>
            </a:r>
          </a:p>
          <a:p>
            <a:r>
              <a:rPr lang="pt-BR" sz="1200" kern="1200" baseline="0" dirty="0">
                <a:solidFill>
                  <a:schemeClr val="tx1"/>
                </a:solidFill>
                <a:latin typeface="+mn-lt"/>
                <a:ea typeface="+mn-ea"/>
                <a:cs typeface="+mn-cs"/>
              </a:rPr>
              <a:t>- Alteração da  </a:t>
            </a:r>
            <a:r>
              <a:rPr lang="pt-BR" sz="1200" b="1" kern="1200" baseline="0" dirty="0">
                <a:solidFill>
                  <a:schemeClr val="tx1"/>
                </a:solidFill>
                <a:latin typeface="+mn-lt"/>
                <a:ea typeface="+mn-ea"/>
                <a:cs typeface="+mn-cs"/>
              </a:rPr>
              <a:t>probabilidade</a:t>
            </a:r>
            <a:r>
              <a:rPr lang="pt-BR" sz="1200" b="0" kern="1200" baseline="0" dirty="0">
                <a:solidFill>
                  <a:schemeClr val="tx1"/>
                </a:solidFill>
                <a:latin typeface="+mn-lt"/>
                <a:ea typeface="+mn-ea"/>
                <a:cs typeface="+mn-cs"/>
              </a:rPr>
              <a:t>;</a:t>
            </a:r>
          </a:p>
          <a:p>
            <a:r>
              <a:rPr lang="pt-BR" sz="1200" kern="1200" baseline="0" dirty="0">
                <a:solidFill>
                  <a:schemeClr val="tx1"/>
                </a:solidFill>
                <a:latin typeface="+mn-lt"/>
                <a:ea typeface="+mn-ea"/>
                <a:cs typeface="+mn-cs"/>
              </a:rPr>
              <a:t>- A alteração dos </a:t>
            </a:r>
            <a:r>
              <a:rPr lang="pt-BR" sz="1200" b="1" kern="1200" baseline="0" dirty="0">
                <a:solidFill>
                  <a:schemeClr val="tx1"/>
                </a:solidFill>
                <a:latin typeface="+mn-lt"/>
                <a:ea typeface="+mn-ea"/>
                <a:cs typeface="+mn-cs"/>
              </a:rPr>
              <a:t>impactos</a:t>
            </a:r>
            <a:r>
              <a:rPr lang="pt-BR" sz="1200" kern="1200" baseline="0" dirty="0">
                <a:solidFill>
                  <a:schemeClr val="tx1"/>
                </a:solidFill>
                <a:latin typeface="+mn-lt"/>
                <a:ea typeface="+mn-ea"/>
                <a:cs typeface="+mn-cs"/>
              </a:rPr>
              <a:t>;</a:t>
            </a:r>
            <a:endParaRPr lang="pt-BR" sz="1200" b="1" kern="1200" baseline="0" dirty="0">
              <a:solidFill>
                <a:schemeClr val="tx1"/>
              </a:solidFill>
              <a:latin typeface="+mn-lt"/>
              <a:ea typeface="+mn-ea"/>
              <a:cs typeface="+mn-cs"/>
            </a:endParaRPr>
          </a:p>
          <a:p>
            <a:r>
              <a:rPr lang="pt-BR" sz="1200" b="0" kern="1200" baseline="0" dirty="0">
                <a:solidFill>
                  <a:schemeClr val="tx1"/>
                </a:solidFill>
                <a:latin typeface="+mn-lt"/>
                <a:ea typeface="+mn-ea"/>
                <a:cs typeface="+mn-cs"/>
              </a:rPr>
              <a:t>-</a:t>
            </a:r>
            <a:r>
              <a:rPr lang="pt-BR" sz="1200" b="1" kern="1200" baseline="0" dirty="0">
                <a:solidFill>
                  <a:schemeClr val="tx1"/>
                </a:solidFill>
                <a:latin typeface="+mn-lt"/>
                <a:ea typeface="+mn-ea"/>
                <a:cs typeface="+mn-cs"/>
              </a:rPr>
              <a:t> </a:t>
            </a:r>
            <a:r>
              <a:rPr lang="pt-BR" sz="1200" kern="1200" baseline="0" dirty="0">
                <a:solidFill>
                  <a:schemeClr val="tx1"/>
                </a:solidFill>
                <a:latin typeface="+mn-lt"/>
                <a:ea typeface="+mn-ea"/>
                <a:cs typeface="+mn-cs"/>
              </a:rPr>
              <a:t>Compartilhamento do risco com outra parte ou partes (incluindo contratos e financiamento do risco); e/ou</a:t>
            </a:r>
          </a:p>
          <a:p>
            <a:r>
              <a:rPr lang="pt-BR" sz="1200" kern="1200" baseline="0" dirty="0">
                <a:solidFill>
                  <a:schemeClr val="tx1"/>
                </a:solidFill>
                <a:latin typeface="+mn-lt"/>
                <a:ea typeface="+mn-ea"/>
                <a:cs typeface="+mn-cs"/>
              </a:rPr>
              <a:t>- Retenção do risco por uma escolha consciente. </a:t>
            </a:r>
          </a:p>
          <a:p>
            <a:endParaRPr lang="pt-BR" dirty="0"/>
          </a:p>
        </p:txBody>
      </p:sp>
      <p:sp>
        <p:nvSpPr>
          <p:cNvPr id="4" name="Espaço Reservado para Número de Slide 3"/>
          <p:cNvSpPr>
            <a:spLocks noGrp="1"/>
          </p:cNvSpPr>
          <p:nvPr>
            <p:ph type="sldNum" sz="quarter" idx="10"/>
          </p:nvPr>
        </p:nvSpPr>
        <p:spPr/>
        <p:txBody>
          <a:bodyPr/>
          <a:lstStyle/>
          <a:p>
            <a:pPr>
              <a:defRPr/>
            </a:pPr>
            <a:fld id="{978D9B89-FD5D-4E21-87D1-A476B3D8C50D}" type="slidenum">
              <a:rPr lang="pt-BR" smtClean="0"/>
              <a:pPr>
                <a:defRPr/>
              </a:pPr>
              <a:t>28</a:t>
            </a:fld>
            <a:endParaRPr lang="pt-BR"/>
          </a:p>
        </p:txBody>
      </p:sp>
    </p:spTree>
    <p:extLst>
      <p:ext uri="{BB962C8B-B14F-4D97-AF65-F5344CB8AC3E}">
        <p14:creationId xmlns:p14="http://schemas.microsoft.com/office/powerpoint/2010/main" val="1861868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85738" y="730250"/>
            <a:ext cx="6486525" cy="3649663"/>
          </a:xfrm>
        </p:spPr>
      </p:sp>
      <p:sp>
        <p:nvSpPr>
          <p:cNvPr id="3" name="Espaço Reservado para Anotações 2"/>
          <p:cNvSpPr>
            <a:spLocks noGrp="1"/>
          </p:cNvSpPr>
          <p:nvPr>
            <p:ph type="body" idx="1"/>
          </p:nvPr>
        </p:nvSpPr>
        <p:spPr/>
        <p:txBody>
          <a:bodyPr/>
          <a:lstStyle/>
          <a:p>
            <a:pPr algn="just"/>
            <a:r>
              <a:rPr lang="pt-BR" dirty="0"/>
              <a:t>Uma concessionária de energia elétrica identificou e avaliou os riscos de falhas naturais com danos elétricos em seus equipamentos turbo-geradores e de potência de grandes usinas. Após analisar a melhor estratégia a ser adotada no que tange às despesas possíveis com franquia vis-à-vis os prêmios de risco a serem contratados, constitui-se um seguro destes equipamentos junto ao mercado, transferindo este risco operacional categorizado como de alto impacto e baixa frequência, inerente ao processo de operação e manutenção.</a:t>
            </a:r>
          </a:p>
          <a:p>
            <a:endParaRPr lang="pt-BR" dirty="0"/>
          </a:p>
        </p:txBody>
      </p:sp>
      <p:sp>
        <p:nvSpPr>
          <p:cNvPr id="4" name="Espaço Reservado para Número de Slide 3"/>
          <p:cNvSpPr>
            <a:spLocks noGrp="1"/>
          </p:cNvSpPr>
          <p:nvPr>
            <p:ph type="sldNum" sz="quarter" idx="10"/>
          </p:nvPr>
        </p:nvSpPr>
        <p:spPr/>
        <p:txBody>
          <a:bodyPr/>
          <a:lstStyle/>
          <a:p>
            <a:pPr>
              <a:defRPr/>
            </a:pPr>
            <a:fld id="{978D9B89-FD5D-4E21-87D1-A476B3D8C50D}" type="slidenum">
              <a:rPr lang="pt-BR" smtClean="0"/>
              <a:pPr>
                <a:defRPr/>
              </a:pPr>
              <a:t>34</a:t>
            </a:fld>
            <a:endParaRPr lang="pt-BR"/>
          </a:p>
        </p:txBody>
      </p:sp>
    </p:spTree>
    <p:extLst>
      <p:ext uri="{BB962C8B-B14F-4D97-AF65-F5344CB8AC3E}">
        <p14:creationId xmlns:p14="http://schemas.microsoft.com/office/powerpoint/2010/main" val="3714577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85738" y="730250"/>
            <a:ext cx="6486525" cy="3649663"/>
          </a:xfrm>
        </p:spPr>
      </p:sp>
      <p:sp>
        <p:nvSpPr>
          <p:cNvPr id="3" name="Espaço Reservado para Anotações 2"/>
          <p:cNvSpPr>
            <a:spLocks noGrp="1"/>
          </p:cNvSpPr>
          <p:nvPr>
            <p:ph type="body" idx="1"/>
          </p:nvPr>
        </p:nvSpPr>
        <p:spPr/>
        <p:txBody>
          <a:bodyPr/>
          <a:lstStyle/>
          <a:p>
            <a:r>
              <a:rPr lang="pt-BR" dirty="0"/>
              <a:t>O risco é baixo diante da perda potencial ou ameaça combinado com a probabilidade de sua ocorrência;</a:t>
            </a:r>
          </a:p>
          <a:p>
            <a:r>
              <a:rPr lang="pt-BR" dirty="0"/>
              <a:t>O custo de implementar o controle necessário excede a perda ou ameaça potencial.</a:t>
            </a:r>
          </a:p>
          <a:p>
            <a:endParaRPr lang="pt-BR" dirty="0"/>
          </a:p>
        </p:txBody>
      </p:sp>
      <p:sp>
        <p:nvSpPr>
          <p:cNvPr id="4" name="Espaço Reservado para Número de Slide 3"/>
          <p:cNvSpPr>
            <a:spLocks noGrp="1"/>
          </p:cNvSpPr>
          <p:nvPr>
            <p:ph type="sldNum" sz="quarter" idx="10"/>
          </p:nvPr>
        </p:nvSpPr>
        <p:spPr/>
        <p:txBody>
          <a:bodyPr/>
          <a:lstStyle/>
          <a:p>
            <a:pPr>
              <a:defRPr/>
            </a:pPr>
            <a:fld id="{978D9B89-FD5D-4E21-87D1-A476B3D8C50D}" type="slidenum">
              <a:rPr lang="pt-BR" smtClean="0"/>
              <a:pPr>
                <a:defRPr/>
              </a:pPr>
              <a:t>35</a:t>
            </a:fld>
            <a:endParaRPr lang="pt-BR"/>
          </a:p>
        </p:txBody>
      </p:sp>
    </p:spTree>
    <p:extLst>
      <p:ext uri="{BB962C8B-B14F-4D97-AF65-F5344CB8AC3E}">
        <p14:creationId xmlns:p14="http://schemas.microsoft.com/office/powerpoint/2010/main" val="182491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85738" y="730250"/>
            <a:ext cx="6486525" cy="3649663"/>
          </a:xfrm>
        </p:spPr>
      </p:sp>
      <p:sp>
        <p:nvSpPr>
          <p:cNvPr id="3" name="Espaço Reservado para Anotações 2"/>
          <p:cNvSpPr>
            <a:spLocks noGrp="1"/>
          </p:cNvSpPr>
          <p:nvPr>
            <p:ph type="body" idx="1"/>
          </p:nvPr>
        </p:nvSpPr>
        <p:spPr/>
        <p:txBody>
          <a:bodyPr/>
          <a:lstStyle/>
          <a:p>
            <a:endParaRPr lang="pt-BR" dirty="0"/>
          </a:p>
          <a:p>
            <a:endParaRPr lang="pt-BR" dirty="0"/>
          </a:p>
        </p:txBody>
      </p:sp>
      <p:sp>
        <p:nvSpPr>
          <p:cNvPr id="4" name="Espaço Reservado para Número de Slide 3"/>
          <p:cNvSpPr>
            <a:spLocks noGrp="1"/>
          </p:cNvSpPr>
          <p:nvPr>
            <p:ph type="sldNum" sz="quarter" idx="10"/>
          </p:nvPr>
        </p:nvSpPr>
        <p:spPr/>
        <p:txBody>
          <a:bodyPr/>
          <a:lstStyle/>
          <a:p>
            <a:pPr>
              <a:defRPr/>
            </a:pPr>
            <a:fld id="{978D9B89-FD5D-4E21-87D1-A476B3D8C50D}" type="slidenum">
              <a:rPr lang="pt-BR" smtClean="0"/>
              <a:pPr>
                <a:defRPr/>
              </a:pPr>
              <a:t>36</a:t>
            </a:fld>
            <a:endParaRPr lang="pt-BR"/>
          </a:p>
        </p:txBody>
      </p:sp>
    </p:spTree>
    <p:extLst>
      <p:ext uri="{BB962C8B-B14F-4D97-AF65-F5344CB8AC3E}">
        <p14:creationId xmlns:p14="http://schemas.microsoft.com/office/powerpoint/2010/main" val="1021929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85738" y="730250"/>
            <a:ext cx="6486525" cy="3649663"/>
          </a:xfrm>
        </p:spPr>
      </p:sp>
      <p:sp>
        <p:nvSpPr>
          <p:cNvPr id="3" name="Espaço Reservado para Anotações 2"/>
          <p:cNvSpPr>
            <a:spLocks noGrp="1"/>
          </p:cNvSpPr>
          <p:nvPr>
            <p:ph type="body" idx="1"/>
          </p:nvPr>
        </p:nvSpPr>
        <p:spPr/>
        <p:txBody>
          <a:bodyPr/>
          <a:lstStyle/>
          <a:p>
            <a:endParaRPr lang="pt-BR" dirty="0"/>
          </a:p>
          <a:p>
            <a:endParaRPr lang="pt-BR" dirty="0"/>
          </a:p>
        </p:txBody>
      </p:sp>
      <p:sp>
        <p:nvSpPr>
          <p:cNvPr id="4" name="Espaço Reservado para Número de Slide 3"/>
          <p:cNvSpPr>
            <a:spLocks noGrp="1"/>
          </p:cNvSpPr>
          <p:nvPr>
            <p:ph type="sldNum" sz="quarter" idx="10"/>
          </p:nvPr>
        </p:nvSpPr>
        <p:spPr/>
        <p:txBody>
          <a:bodyPr/>
          <a:lstStyle/>
          <a:p>
            <a:pPr>
              <a:defRPr/>
            </a:pPr>
            <a:fld id="{978D9B89-FD5D-4E21-87D1-A476B3D8C50D}" type="slidenum">
              <a:rPr lang="pt-BR" smtClean="0"/>
              <a:pPr>
                <a:defRPr/>
              </a:pPr>
              <a:t>39</a:t>
            </a:fld>
            <a:endParaRPr lang="pt-BR"/>
          </a:p>
        </p:txBody>
      </p:sp>
    </p:spTree>
    <p:extLst>
      <p:ext uri="{BB962C8B-B14F-4D97-AF65-F5344CB8AC3E}">
        <p14:creationId xmlns:p14="http://schemas.microsoft.com/office/powerpoint/2010/main" val="653367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85738" y="730250"/>
            <a:ext cx="6486525" cy="3649663"/>
          </a:xfrm>
        </p:spPr>
      </p:sp>
      <p:sp>
        <p:nvSpPr>
          <p:cNvPr id="3" name="Espaço Reservado para Anotações 2"/>
          <p:cNvSpPr>
            <a:spLocks noGrp="1"/>
          </p:cNvSpPr>
          <p:nvPr>
            <p:ph type="body" idx="1"/>
          </p:nvPr>
        </p:nvSpPr>
        <p:spPr/>
        <p:txBody>
          <a:bodyPr/>
          <a:lstStyle/>
          <a:p>
            <a:endParaRPr lang="pt-BR" dirty="0"/>
          </a:p>
          <a:p>
            <a:endParaRPr lang="pt-BR" dirty="0"/>
          </a:p>
        </p:txBody>
      </p:sp>
      <p:sp>
        <p:nvSpPr>
          <p:cNvPr id="4" name="Espaço Reservado para Número de Slide 3"/>
          <p:cNvSpPr>
            <a:spLocks noGrp="1"/>
          </p:cNvSpPr>
          <p:nvPr>
            <p:ph type="sldNum" sz="quarter" idx="10"/>
          </p:nvPr>
        </p:nvSpPr>
        <p:spPr/>
        <p:txBody>
          <a:bodyPr/>
          <a:lstStyle/>
          <a:p>
            <a:pPr>
              <a:defRPr/>
            </a:pPr>
            <a:fld id="{978D9B89-FD5D-4E21-87D1-A476B3D8C50D}" type="slidenum">
              <a:rPr lang="pt-BR" smtClean="0"/>
              <a:pPr>
                <a:defRPr/>
              </a:pPr>
              <a:t>40</a:t>
            </a:fld>
            <a:endParaRPr lang="pt-BR"/>
          </a:p>
        </p:txBody>
      </p:sp>
    </p:spTree>
    <p:extLst>
      <p:ext uri="{BB962C8B-B14F-4D97-AF65-F5344CB8AC3E}">
        <p14:creationId xmlns:p14="http://schemas.microsoft.com/office/powerpoint/2010/main" val="1855648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85738" y="730250"/>
            <a:ext cx="6486525" cy="3649663"/>
          </a:xfrm>
        </p:spPr>
      </p:sp>
      <p:sp>
        <p:nvSpPr>
          <p:cNvPr id="3" name="Espaço Reservado para Anotações 2"/>
          <p:cNvSpPr>
            <a:spLocks noGrp="1"/>
          </p:cNvSpPr>
          <p:nvPr>
            <p:ph type="body" idx="1"/>
          </p:nvPr>
        </p:nvSpPr>
        <p:spPr/>
        <p:txBody>
          <a:bodyPr/>
          <a:lstStyle/>
          <a:p>
            <a:endParaRPr lang="pt-BR" dirty="0"/>
          </a:p>
          <a:p>
            <a:endParaRPr lang="pt-BR" dirty="0"/>
          </a:p>
        </p:txBody>
      </p:sp>
      <p:sp>
        <p:nvSpPr>
          <p:cNvPr id="4" name="Espaço Reservado para Número de Slide 3"/>
          <p:cNvSpPr>
            <a:spLocks noGrp="1"/>
          </p:cNvSpPr>
          <p:nvPr>
            <p:ph type="sldNum" sz="quarter" idx="10"/>
          </p:nvPr>
        </p:nvSpPr>
        <p:spPr/>
        <p:txBody>
          <a:bodyPr/>
          <a:lstStyle/>
          <a:p>
            <a:pPr>
              <a:defRPr/>
            </a:pPr>
            <a:fld id="{978D9B89-FD5D-4E21-87D1-A476B3D8C50D}" type="slidenum">
              <a:rPr lang="pt-BR" smtClean="0"/>
              <a:pPr>
                <a:defRPr/>
              </a:pPr>
              <a:t>41</a:t>
            </a:fld>
            <a:endParaRPr lang="pt-BR"/>
          </a:p>
        </p:txBody>
      </p:sp>
    </p:spTree>
    <p:extLst>
      <p:ext uri="{BB962C8B-B14F-4D97-AF65-F5344CB8AC3E}">
        <p14:creationId xmlns:p14="http://schemas.microsoft.com/office/powerpoint/2010/main" val="3377492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85738" y="730250"/>
            <a:ext cx="6486525" cy="3649663"/>
          </a:xfrm>
        </p:spPr>
      </p:sp>
      <p:sp>
        <p:nvSpPr>
          <p:cNvPr id="3" name="Espaço Reservado para Anotaçõ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t-BR" dirty="0"/>
              <a:t>uma organização financeira identificou e avaliou o risco de seus sistemas permanecerem inoperantes por um período superior a três horas e concluiu que não aceitaria o impacto dessa ocorrência. A organização investiu no aprimoramento de sistemas de </a:t>
            </a:r>
            <a:r>
              <a:rPr lang="pt-BR" dirty="0" err="1"/>
              <a:t>auto-detecção</a:t>
            </a:r>
            <a:r>
              <a:rPr lang="pt-BR" dirty="0"/>
              <a:t> de falhas e de backup para reduzir a probabilidade de indisponibilidade do sistema</a:t>
            </a:r>
          </a:p>
          <a:p>
            <a:endParaRPr lang="pt-BR" dirty="0"/>
          </a:p>
        </p:txBody>
      </p:sp>
      <p:sp>
        <p:nvSpPr>
          <p:cNvPr id="4" name="Espaço Reservado para Número de Slide 3"/>
          <p:cNvSpPr>
            <a:spLocks noGrp="1"/>
          </p:cNvSpPr>
          <p:nvPr>
            <p:ph type="sldNum" sz="quarter" idx="10"/>
          </p:nvPr>
        </p:nvSpPr>
        <p:spPr/>
        <p:txBody>
          <a:bodyPr/>
          <a:lstStyle/>
          <a:p>
            <a:pPr>
              <a:defRPr/>
            </a:pPr>
            <a:fld id="{978D9B89-FD5D-4E21-87D1-A476B3D8C50D}" type="slidenum">
              <a:rPr lang="pt-BR" smtClean="0"/>
              <a:pPr>
                <a:defRPr/>
              </a:pPr>
              <a:t>43</a:t>
            </a:fld>
            <a:endParaRPr lang="pt-BR"/>
          </a:p>
        </p:txBody>
      </p:sp>
    </p:spTree>
    <p:extLst>
      <p:ext uri="{BB962C8B-B14F-4D97-AF65-F5344CB8AC3E}">
        <p14:creationId xmlns:p14="http://schemas.microsoft.com/office/powerpoint/2010/main" val="1197072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85738" y="730250"/>
            <a:ext cx="6486525" cy="3649663"/>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78D9B89-FD5D-4E21-87D1-A476B3D8C50D}" type="slidenum">
              <a:rPr lang="pt-BR" smtClean="0"/>
              <a:pPr>
                <a:defRPr/>
              </a:pPr>
              <a:t>3</a:t>
            </a:fld>
            <a:endParaRPr lang="pt-BR"/>
          </a:p>
        </p:txBody>
      </p:sp>
    </p:spTree>
    <p:extLst>
      <p:ext uri="{BB962C8B-B14F-4D97-AF65-F5344CB8AC3E}">
        <p14:creationId xmlns:p14="http://schemas.microsoft.com/office/powerpoint/2010/main" val="3378029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85738" y="730250"/>
            <a:ext cx="6486525" cy="3649663"/>
          </a:xfrm>
        </p:spPr>
      </p:sp>
      <p:sp>
        <p:nvSpPr>
          <p:cNvPr id="3" name="Espaço Reservado para Anotaçõ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t-BR" dirty="0"/>
              <a:t>uma organização financeira identificou e avaliou o risco de seus sistemas permanecerem inoperantes por um período superior a três horas e concluiu que não aceitaria o impacto dessa ocorrência. A organização investiu no aprimoramento de sistemas de </a:t>
            </a:r>
            <a:r>
              <a:rPr lang="pt-BR" dirty="0" err="1"/>
              <a:t>auto-detecção</a:t>
            </a:r>
            <a:r>
              <a:rPr lang="pt-BR" dirty="0"/>
              <a:t> de falhas e de backup para reduzir a probabilidade de indisponibilidade do sistema</a:t>
            </a:r>
          </a:p>
          <a:p>
            <a:endParaRPr lang="pt-BR" dirty="0"/>
          </a:p>
        </p:txBody>
      </p:sp>
      <p:sp>
        <p:nvSpPr>
          <p:cNvPr id="4" name="Espaço Reservado para Número de Slide 3"/>
          <p:cNvSpPr>
            <a:spLocks noGrp="1"/>
          </p:cNvSpPr>
          <p:nvPr>
            <p:ph type="sldNum" sz="quarter" idx="10"/>
          </p:nvPr>
        </p:nvSpPr>
        <p:spPr/>
        <p:txBody>
          <a:bodyPr/>
          <a:lstStyle/>
          <a:p>
            <a:pPr>
              <a:defRPr/>
            </a:pPr>
            <a:fld id="{978D9B89-FD5D-4E21-87D1-A476B3D8C50D}" type="slidenum">
              <a:rPr lang="pt-BR" smtClean="0"/>
              <a:pPr>
                <a:defRPr/>
              </a:pPr>
              <a:t>44</a:t>
            </a:fld>
            <a:endParaRPr lang="pt-BR"/>
          </a:p>
        </p:txBody>
      </p:sp>
    </p:spTree>
    <p:extLst>
      <p:ext uri="{BB962C8B-B14F-4D97-AF65-F5344CB8AC3E}">
        <p14:creationId xmlns:p14="http://schemas.microsoft.com/office/powerpoint/2010/main" val="1197072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85738" y="730250"/>
            <a:ext cx="6486525" cy="3649663"/>
          </a:xfrm>
        </p:spPr>
      </p:sp>
      <p:sp>
        <p:nvSpPr>
          <p:cNvPr id="3" name="Espaço Reservado para Anotaçõ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t-BR" dirty="0"/>
              <a:t>uma organização financeira identificou e avaliou o risco de seus sistemas permanecerem inoperantes por um período superior a três horas e concluiu que não aceitaria o impacto dessa ocorrência. A organização investiu no aprimoramento de sistemas de </a:t>
            </a:r>
            <a:r>
              <a:rPr lang="pt-BR" dirty="0" err="1"/>
              <a:t>auto-detecção</a:t>
            </a:r>
            <a:r>
              <a:rPr lang="pt-BR" dirty="0"/>
              <a:t> de falhas e de backup para reduzir a probabilidade de indisponibilidade do sistema</a:t>
            </a:r>
          </a:p>
          <a:p>
            <a:endParaRPr lang="pt-BR" dirty="0"/>
          </a:p>
        </p:txBody>
      </p:sp>
      <p:sp>
        <p:nvSpPr>
          <p:cNvPr id="4" name="Espaço Reservado para Número de Slide 3"/>
          <p:cNvSpPr>
            <a:spLocks noGrp="1"/>
          </p:cNvSpPr>
          <p:nvPr>
            <p:ph type="sldNum" sz="quarter" idx="10"/>
          </p:nvPr>
        </p:nvSpPr>
        <p:spPr/>
        <p:txBody>
          <a:bodyPr/>
          <a:lstStyle/>
          <a:p>
            <a:pPr>
              <a:defRPr/>
            </a:pPr>
            <a:fld id="{978D9B89-FD5D-4E21-87D1-A476B3D8C50D}" type="slidenum">
              <a:rPr lang="pt-BR" smtClean="0"/>
              <a:pPr>
                <a:defRPr/>
              </a:pPr>
              <a:t>45</a:t>
            </a:fld>
            <a:endParaRPr lang="pt-BR"/>
          </a:p>
        </p:txBody>
      </p:sp>
    </p:spTree>
    <p:extLst>
      <p:ext uri="{BB962C8B-B14F-4D97-AF65-F5344CB8AC3E}">
        <p14:creationId xmlns:p14="http://schemas.microsoft.com/office/powerpoint/2010/main" val="1197072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dirty="0"/>
          </a:p>
        </p:txBody>
      </p:sp>
      <p:sp>
        <p:nvSpPr>
          <p:cNvPr id="4" name="Espaço Reservado para Número de Slide 3"/>
          <p:cNvSpPr>
            <a:spLocks noGrp="1"/>
          </p:cNvSpPr>
          <p:nvPr>
            <p:ph type="sldNum" sz="quarter" idx="10"/>
          </p:nvPr>
        </p:nvSpPr>
        <p:spPr/>
        <p:txBody>
          <a:bodyPr/>
          <a:lstStyle/>
          <a:p>
            <a:pPr>
              <a:defRPr/>
            </a:pPr>
            <a:fld id="{978D9B89-FD5D-4E21-87D1-A476B3D8C50D}" type="slidenum">
              <a:rPr lang="pt-BR" smtClean="0"/>
              <a:pPr>
                <a:defRPr/>
              </a:pPr>
              <a:t>47</a:t>
            </a:fld>
            <a:endParaRPr lang="pt-BR"/>
          </a:p>
        </p:txBody>
      </p:sp>
    </p:spTree>
    <p:extLst>
      <p:ext uri="{BB962C8B-B14F-4D97-AF65-F5344CB8AC3E}">
        <p14:creationId xmlns:p14="http://schemas.microsoft.com/office/powerpoint/2010/main" val="143457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TCU apresentou a minuta (para</a:t>
            </a:r>
            <a:r>
              <a:rPr lang="pt-BR" baseline="0" dirty="0"/>
              <a:t> discussão) da</a:t>
            </a:r>
            <a:r>
              <a:rPr lang="pt-BR" dirty="0"/>
              <a:t> MATRIZ DE RISCO EM GESTÃO DE PROJETOS ESTRATÉGICOS DE DEFESA em reunião em</a:t>
            </a:r>
            <a:r>
              <a:rPr lang="pt-BR" baseline="0" dirty="0"/>
              <a:t> 22/03/2016.</a:t>
            </a:r>
            <a:endParaRPr lang="pt-BR" dirty="0"/>
          </a:p>
        </p:txBody>
      </p:sp>
      <p:sp>
        <p:nvSpPr>
          <p:cNvPr id="4" name="Espaço Reservado para Número de Slide 3"/>
          <p:cNvSpPr>
            <a:spLocks noGrp="1"/>
          </p:cNvSpPr>
          <p:nvPr>
            <p:ph type="sldNum" sz="quarter" idx="10"/>
          </p:nvPr>
        </p:nvSpPr>
        <p:spPr/>
        <p:txBody>
          <a:bodyPr/>
          <a:lstStyle/>
          <a:p>
            <a:pPr>
              <a:defRPr/>
            </a:pPr>
            <a:fld id="{978D9B89-FD5D-4E21-87D1-A476B3D8C50D}" type="slidenum">
              <a:rPr lang="pt-BR" smtClean="0"/>
              <a:pPr>
                <a:defRPr/>
              </a:pPr>
              <a:t>50</a:t>
            </a:fld>
            <a:endParaRPr lang="pt-BR"/>
          </a:p>
        </p:txBody>
      </p:sp>
    </p:spTree>
    <p:extLst>
      <p:ext uri="{BB962C8B-B14F-4D97-AF65-F5344CB8AC3E}">
        <p14:creationId xmlns:p14="http://schemas.microsoft.com/office/powerpoint/2010/main" val="2034061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85738" y="730250"/>
            <a:ext cx="6486525" cy="3649663"/>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78D9B89-FD5D-4E21-87D1-A476B3D8C50D}" type="slidenum">
              <a:rPr lang="pt-BR" smtClean="0"/>
              <a:pPr>
                <a:defRPr/>
              </a:pPr>
              <a:t>4</a:t>
            </a:fld>
            <a:endParaRPr lang="pt-BR"/>
          </a:p>
        </p:txBody>
      </p:sp>
    </p:spTree>
    <p:extLst>
      <p:ext uri="{BB962C8B-B14F-4D97-AF65-F5344CB8AC3E}">
        <p14:creationId xmlns:p14="http://schemas.microsoft.com/office/powerpoint/2010/main" val="2246865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85738" y="730250"/>
            <a:ext cx="6486525" cy="3649663"/>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78D9B89-FD5D-4E21-87D1-A476B3D8C50D}" type="slidenum">
              <a:rPr lang="pt-BR" smtClean="0"/>
              <a:pPr>
                <a:defRPr/>
              </a:pPr>
              <a:t>5</a:t>
            </a:fld>
            <a:endParaRPr lang="pt-BR"/>
          </a:p>
        </p:txBody>
      </p:sp>
    </p:spTree>
    <p:extLst>
      <p:ext uri="{BB962C8B-B14F-4D97-AF65-F5344CB8AC3E}">
        <p14:creationId xmlns:p14="http://schemas.microsoft.com/office/powerpoint/2010/main" val="1923599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85738" y="730250"/>
            <a:ext cx="6486525" cy="3649663"/>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78D9B89-FD5D-4E21-87D1-A476B3D8C50D}" type="slidenum">
              <a:rPr lang="pt-BR" smtClean="0"/>
              <a:pPr>
                <a:defRPr/>
              </a:pPr>
              <a:t>7</a:t>
            </a:fld>
            <a:endParaRPr lang="pt-BR"/>
          </a:p>
        </p:txBody>
      </p:sp>
    </p:spTree>
    <p:extLst>
      <p:ext uri="{BB962C8B-B14F-4D97-AF65-F5344CB8AC3E}">
        <p14:creationId xmlns:p14="http://schemas.microsoft.com/office/powerpoint/2010/main" val="1770002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70000" lnSpcReduction="20000"/>
          </a:bodyPr>
          <a:lstStyle/>
          <a:p>
            <a:pPr algn="just"/>
            <a:r>
              <a:rPr lang="pt-BR" b="1" u="sng" dirty="0"/>
              <a:t>Modelos</a:t>
            </a:r>
            <a:r>
              <a:rPr lang="pt-BR" b="1" dirty="0"/>
              <a:t> </a:t>
            </a:r>
            <a:r>
              <a:rPr lang="pt-BR" b="1" u="sng" dirty="0"/>
              <a:t>matemáticos</a:t>
            </a:r>
            <a:r>
              <a:rPr lang="pt-BR" b="1" baseline="0" dirty="0"/>
              <a:t> </a:t>
            </a:r>
            <a:r>
              <a:rPr lang="pt-BR" b="1" u="sng" baseline="0" dirty="0"/>
              <a:t>preditivos</a:t>
            </a:r>
            <a:r>
              <a:rPr lang="pt-BR" b="1" baseline="0" dirty="0"/>
              <a:t> –</a:t>
            </a:r>
            <a:r>
              <a:rPr lang="pt-BR" baseline="0" dirty="0"/>
              <a:t> há </a:t>
            </a:r>
            <a:r>
              <a:rPr lang="pt-BR" sz="1200" kern="1200" baseline="0" dirty="0">
                <a:solidFill>
                  <a:schemeClr val="tx1"/>
                </a:solidFill>
                <a:latin typeface="+mn-lt"/>
                <a:ea typeface="+mn-ea"/>
                <a:cs typeface="+mn-cs"/>
              </a:rPr>
              <a:t>dois tipos de modelos preditivos: a) </a:t>
            </a:r>
            <a:r>
              <a:rPr lang="pt-BR" sz="1200" b="1" u="sng" kern="1200" baseline="0" dirty="0">
                <a:solidFill>
                  <a:schemeClr val="tx1"/>
                </a:solidFill>
                <a:latin typeface="+mn-lt"/>
                <a:ea typeface="+mn-ea"/>
                <a:cs typeface="+mn-cs"/>
              </a:rPr>
              <a:t>supervisionados</a:t>
            </a:r>
            <a:r>
              <a:rPr lang="pt-BR" sz="1200" kern="1200" baseline="0" dirty="0">
                <a:solidFill>
                  <a:schemeClr val="tx1"/>
                </a:solidFill>
                <a:latin typeface="+mn-lt"/>
                <a:ea typeface="+mn-ea"/>
                <a:cs typeface="+mn-cs"/>
              </a:rPr>
              <a:t> - em uma fase que chamamos de treinamento do modelo, os dados de entrada e a saída são apresentados juntos (o treinamento dura até que o modelo aprenda a mapear os dados e a identificar padrões entre as entradas e as saídas); como exemplos deste modelo temos as </a:t>
            </a:r>
            <a:r>
              <a:rPr lang="pt-BR" sz="1200" u="sng" kern="1200" baseline="0" dirty="0">
                <a:solidFill>
                  <a:schemeClr val="tx1"/>
                </a:solidFill>
                <a:latin typeface="+mn-lt"/>
                <a:ea typeface="+mn-ea"/>
                <a:cs typeface="+mn-cs"/>
              </a:rPr>
              <a:t>redes</a:t>
            </a:r>
            <a:r>
              <a:rPr lang="pt-BR" sz="1200" kern="1200" baseline="0" dirty="0">
                <a:solidFill>
                  <a:schemeClr val="tx1"/>
                </a:solidFill>
                <a:latin typeface="+mn-lt"/>
                <a:ea typeface="+mn-ea"/>
                <a:cs typeface="+mn-cs"/>
              </a:rPr>
              <a:t> </a:t>
            </a:r>
            <a:r>
              <a:rPr lang="pt-BR" sz="1200" u="sng" kern="1200" baseline="0" dirty="0">
                <a:solidFill>
                  <a:schemeClr val="tx1"/>
                </a:solidFill>
                <a:latin typeface="+mn-lt"/>
                <a:ea typeface="+mn-ea"/>
                <a:cs typeface="+mn-cs"/>
              </a:rPr>
              <a:t>neurais</a:t>
            </a:r>
            <a:r>
              <a:rPr lang="pt-BR" sz="1200" kern="1200" baseline="0" dirty="0">
                <a:solidFill>
                  <a:schemeClr val="tx1"/>
                </a:solidFill>
                <a:latin typeface="+mn-lt"/>
                <a:ea typeface="+mn-ea"/>
                <a:cs typeface="+mn-cs"/>
              </a:rPr>
              <a:t> e as </a:t>
            </a:r>
            <a:r>
              <a:rPr lang="pt-BR" sz="1200" u="sng" kern="1200" baseline="0" dirty="0">
                <a:solidFill>
                  <a:schemeClr val="tx1"/>
                </a:solidFill>
                <a:latin typeface="+mn-lt"/>
                <a:ea typeface="+mn-ea"/>
                <a:cs typeface="+mn-cs"/>
              </a:rPr>
              <a:t>árvores</a:t>
            </a:r>
            <a:r>
              <a:rPr lang="pt-BR" sz="1200" kern="1200" baseline="0" dirty="0">
                <a:solidFill>
                  <a:schemeClr val="tx1"/>
                </a:solidFill>
                <a:latin typeface="+mn-lt"/>
                <a:ea typeface="+mn-ea"/>
                <a:cs typeface="+mn-cs"/>
              </a:rPr>
              <a:t> </a:t>
            </a:r>
            <a:r>
              <a:rPr lang="pt-BR" sz="1200" u="sng" kern="1200" baseline="0" dirty="0">
                <a:solidFill>
                  <a:schemeClr val="tx1"/>
                </a:solidFill>
                <a:latin typeface="+mn-lt"/>
                <a:ea typeface="+mn-ea"/>
                <a:cs typeface="+mn-cs"/>
              </a:rPr>
              <a:t>de</a:t>
            </a:r>
            <a:r>
              <a:rPr lang="pt-BR" sz="1200" kern="1200" baseline="0" dirty="0">
                <a:solidFill>
                  <a:schemeClr val="tx1"/>
                </a:solidFill>
                <a:latin typeface="+mn-lt"/>
                <a:ea typeface="+mn-ea"/>
                <a:cs typeface="+mn-cs"/>
              </a:rPr>
              <a:t> </a:t>
            </a:r>
            <a:r>
              <a:rPr lang="pt-BR" sz="1200" u="sng" kern="1200" baseline="0" dirty="0">
                <a:solidFill>
                  <a:schemeClr val="tx1"/>
                </a:solidFill>
                <a:latin typeface="+mn-lt"/>
                <a:ea typeface="+mn-ea"/>
                <a:cs typeface="+mn-cs"/>
              </a:rPr>
              <a:t>decisão</a:t>
            </a:r>
            <a:r>
              <a:rPr lang="pt-BR" sz="1200" kern="1200" baseline="0" dirty="0">
                <a:solidFill>
                  <a:schemeClr val="tx1"/>
                </a:solidFill>
                <a:latin typeface="+mn-lt"/>
                <a:ea typeface="+mn-ea"/>
                <a:cs typeface="+mn-cs"/>
              </a:rPr>
              <a:t>; b)  </a:t>
            </a:r>
            <a:r>
              <a:rPr lang="pt-BR" sz="1200" b="1" u="sng" kern="1200" baseline="0" dirty="0">
                <a:solidFill>
                  <a:schemeClr val="tx1"/>
                </a:solidFill>
                <a:latin typeface="+mn-lt"/>
                <a:ea typeface="+mn-ea"/>
                <a:cs typeface="+mn-cs"/>
              </a:rPr>
              <a:t>não</a:t>
            </a:r>
            <a:r>
              <a:rPr lang="pt-BR" sz="1200" b="1" kern="1200" baseline="0" dirty="0">
                <a:solidFill>
                  <a:schemeClr val="tx1"/>
                </a:solidFill>
                <a:latin typeface="+mn-lt"/>
                <a:ea typeface="+mn-ea"/>
                <a:cs typeface="+mn-cs"/>
              </a:rPr>
              <a:t> </a:t>
            </a:r>
            <a:r>
              <a:rPr lang="pt-BR" sz="1200" b="1" u="sng" kern="1200" baseline="0" dirty="0">
                <a:solidFill>
                  <a:schemeClr val="tx1"/>
                </a:solidFill>
                <a:latin typeface="+mn-lt"/>
                <a:ea typeface="+mn-ea"/>
                <a:cs typeface="+mn-cs"/>
              </a:rPr>
              <a:t>supervisionados</a:t>
            </a:r>
            <a:r>
              <a:rPr lang="pt-BR" sz="1200" b="1" kern="1200" baseline="0" dirty="0">
                <a:solidFill>
                  <a:schemeClr val="tx1"/>
                </a:solidFill>
                <a:latin typeface="+mn-lt"/>
                <a:ea typeface="+mn-ea"/>
                <a:cs typeface="+mn-cs"/>
              </a:rPr>
              <a:t> </a:t>
            </a:r>
            <a:r>
              <a:rPr lang="pt-BR" sz="1200" kern="1200" baseline="0" dirty="0">
                <a:solidFill>
                  <a:schemeClr val="tx1"/>
                </a:solidFill>
                <a:latin typeface="+mn-lt"/>
                <a:ea typeface="+mn-ea"/>
                <a:cs typeface="+mn-cs"/>
              </a:rPr>
              <a:t>- só recebem dados de entrada e sua função é descobrir os relacionamentos entre os dados apresentados (a </a:t>
            </a:r>
            <a:r>
              <a:rPr lang="pt-BR" sz="1200" u="sng" kern="1200" baseline="0" dirty="0">
                <a:solidFill>
                  <a:schemeClr val="tx1"/>
                </a:solidFill>
                <a:latin typeface="+mn-lt"/>
                <a:ea typeface="+mn-ea"/>
                <a:cs typeface="+mn-cs"/>
              </a:rPr>
              <a:t>técnica</a:t>
            </a:r>
            <a:r>
              <a:rPr lang="pt-BR" sz="1200" kern="1200" baseline="0" dirty="0">
                <a:solidFill>
                  <a:schemeClr val="tx1"/>
                </a:solidFill>
                <a:latin typeface="+mn-lt"/>
                <a:ea typeface="+mn-ea"/>
                <a:cs typeface="+mn-cs"/>
              </a:rPr>
              <a:t> </a:t>
            </a:r>
            <a:r>
              <a:rPr lang="pt-BR" sz="1200" u="sng" kern="1200" baseline="0" dirty="0">
                <a:solidFill>
                  <a:schemeClr val="tx1"/>
                </a:solidFill>
                <a:latin typeface="+mn-lt"/>
                <a:ea typeface="+mn-ea"/>
                <a:cs typeface="+mn-cs"/>
              </a:rPr>
              <a:t>de</a:t>
            </a:r>
            <a:r>
              <a:rPr lang="pt-BR" sz="1200" kern="1200" baseline="0" dirty="0">
                <a:solidFill>
                  <a:schemeClr val="tx1"/>
                </a:solidFill>
                <a:latin typeface="+mn-lt"/>
                <a:ea typeface="+mn-ea"/>
                <a:cs typeface="+mn-cs"/>
              </a:rPr>
              <a:t> </a:t>
            </a:r>
            <a:r>
              <a:rPr lang="pt-BR" sz="1200" u="sng" kern="1200" baseline="0" dirty="0" err="1">
                <a:solidFill>
                  <a:schemeClr val="tx1"/>
                </a:solidFill>
                <a:latin typeface="+mn-lt"/>
                <a:ea typeface="+mn-ea"/>
                <a:cs typeface="+mn-cs"/>
              </a:rPr>
              <a:t>clusterização</a:t>
            </a:r>
            <a:r>
              <a:rPr lang="pt-BR" sz="1200" kern="1200" baseline="0" dirty="0">
                <a:solidFill>
                  <a:schemeClr val="tx1"/>
                </a:solidFill>
                <a:latin typeface="+mn-lt"/>
                <a:ea typeface="+mn-ea"/>
                <a:cs typeface="+mn-cs"/>
              </a:rPr>
              <a:t> é um bom exemplo de modelo não supervisionado).</a:t>
            </a:r>
          </a:p>
          <a:p>
            <a:pPr algn="just"/>
            <a:r>
              <a:rPr lang="pt-BR" sz="1200" b="0" i="0" kern="1200" dirty="0">
                <a:solidFill>
                  <a:schemeClr val="tx1"/>
                </a:solidFill>
                <a:effectLst/>
                <a:latin typeface="+mn-lt"/>
                <a:ea typeface="+mn-ea"/>
                <a:cs typeface="+mn-cs"/>
              </a:rPr>
              <a:t>Se, por exemplo, não houver condições de associar o dado de entrada ao resultado, uma alternativa é usar o modelo não supervisionado. Quando é possível associar entrada com o resultado, escolhe-se modelos supervisionados.</a:t>
            </a:r>
            <a:endParaRPr lang="pt-BR" sz="1200" kern="1200" baseline="0" dirty="0">
              <a:solidFill>
                <a:schemeClr val="tx1"/>
              </a:solidFill>
              <a:latin typeface="+mn-lt"/>
              <a:ea typeface="+mn-ea"/>
              <a:cs typeface="+mn-cs"/>
            </a:endParaRPr>
          </a:p>
          <a:p>
            <a:pPr algn="just"/>
            <a:endParaRPr lang="pt-BR" sz="1200" kern="1200" baseline="0" dirty="0">
              <a:solidFill>
                <a:schemeClr val="tx1"/>
              </a:solidFill>
              <a:latin typeface="+mn-lt"/>
              <a:ea typeface="+mn-ea"/>
              <a:cs typeface="+mn-cs"/>
            </a:endParaRPr>
          </a:p>
          <a:p>
            <a:pPr algn="just"/>
            <a:r>
              <a:rPr lang="pt-BR" sz="1200" kern="1200" baseline="0" dirty="0">
                <a:solidFill>
                  <a:schemeClr val="tx1"/>
                </a:solidFill>
                <a:latin typeface="+mn-lt"/>
                <a:ea typeface="+mn-ea"/>
                <a:cs typeface="+mn-cs"/>
              </a:rPr>
              <a:t>Vamos ver, na prática, como funcionam estes </a:t>
            </a:r>
            <a:r>
              <a:rPr lang="pt-BR" sz="1200" b="1" u="sng" kern="1200" baseline="0" dirty="0">
                <a:solidFill>
                  <a:schemeClr val="tx1"/>
                </a:solidFill>
                <a:latin typeface="+mn-lt"/>
                <a:ea typeface="+mn-ea"/>
                <a:cs typeface="+mn-cs"/>
              </a:rPr>
              <a:t>algoritmos</a:t>
            </a:r>
            <a:r>
              <a:rPr lang="pt-BR" sz="1200" b="1" kern="1200" baseline="0" dirty="0">
                <a:solidFill>
                  <a:schemeClr val="tx1"/>
                </a:solidFill>
                <a:latin typeface="+mn-lt"/>
                <a:ea typeface="+mn-ea"/>
                <a:cs typeface="+mn-cs"/>
              </a:rPr>
              <a:t> </a:t>
            </a:r>
            <a:r>
              <a:rPr lang="pt-BR" sz="1200" b="1" u="sng" kern="1200" baseline="0" dirty="0">
                <a:solidFill>
                  <a:schemeClr val="tx1"/>
                </a:solidFill>
                <a:latin typeface="+mn-lt"/>
                <a:ea typeface="+mn-ea"/>
                <a:cs typeface="+mn-cs"/>
              </a:rPr>
              <a:t>preditivos</a:t>
            </a:r>
            <a:r>
              <a:rPr lang="pt-BR" sz="1200" kern="1200" baseline="0" dirty="0">
                <a:solidFill>
                  <a:schemeClr val="tx1"/>
                </a:solidFill>
                <a:latin typeface="+mn-lt"/>
                <a:ea typeface="+mn-ea"/>
                <a:cs typeface="+mn-cs"/>
              </a:rPr>
              <a:t>. Suponhamos uma </a:t>
            </a:r>
            <a:r>
              <a:rPr lang="pt-BR" sz="1200" b="1" kern="1200" baseline="0" dirty="0">
                <a:solidFill>
                  <a:schemeClr val="tx1"/>
                </a:solidFill>
                <a:latin typeface="+mn-lt"/>
                <a:ea typeface="+mn-ea"/>
                <a:cs typeface="+mn-cs"/>
              </a:rPr>
              <a:t>operadora de telefonia móvel</a:t>
            </a:r>
            <a:r>
              <a:rPr lang="pt-BR" sz="1200" kern="1200" baseline="0" dirty="0">
                <a:solidFill>
                  <a:schemeClr val="tx1"/>
                </a:solidFill>
                <a:latin typeface="+mn-lt"/>
                <a:ea typeface="+mn-ea"/>
                <a:cs typeface="+mn-cs"/>
              </a:rPr>
              <a:t>. Um dos seus principais problemas é a </a:t>
            </a:r>
            <a:r>
              <a:rPr lang="pt-BR" sz="1200" b="1" kern="1200" baseline="0" dirty="0">
                <a:solidFill>
                  <a:schemeClr val="tx1"/>
                </a:solidFill>
                <a:latin typeface="+mn-lt"/>
                <a:ea typeface="+mn-ea"/>
                <a:cs typeface="+mn-cs"/>
              </a:rPr>
              <a:t>taxa de desconexão</a:t>
            </a:r>
            <a:r>
              <a:rPr lang="pt-BR" sz="1200" kern="1200" baseline="0" dirty="0">
                <a:solidFill>
                  <a:schemeClr val="tx1"/>
                </a:solidFill>
                <a:latin typeface="+mn-lt"/>
                <a:ea typeface="+mn-ea"/>
                <a:cs typeface="+mn-cs"/>
              </a:rPr>
              <a:t>. Diminuir perda de clientes é extremamente vantajoso para o negócio. Usando um modelo supervisionado entramos, entre outros, com dados como perfil de cada cliente, seu uso ao longo do tempo, número de reclamações efetuadas,  e se ele se desconectou ou não. Agregando um grande volume de dados, o modelo consegue aprender e criar um </a:t>
            </a:r>
            <a:r>
              <a:rPr lang="pt-BR" sz="1200" b="1" kern="1200" baseline="0" dirty="0">
                <a:solidFill>
                  <a:schemeClr val="tx1"/>
                </a:solidFill>
                <a:latin typeface="+mn-lt"/>
                <a:ea typeface="+mn-ea"/>
                <a:cs typeface="+mn-cs"/>
              </a:rPr>
              <a:t>padrão que reconhece o perfil de cliente que tende a permanecer ou se desconectar da operadora</a:t>
            </a:r>
            <a:r>
              <a:rPr lang="pt-BR" sz="1200" kern="1200" baseline="0" dirty="0">
                <a:solidFill>
                  <a:schemeClr val="tx1"/>
                </a:solidFill>
                <a:latin typeface="+mn-lt"/>
                <a:ea typeface="+mn-ea"/>
                <a:cs typeface="+mn-cs"/>
              </a:rPr>
              <a:t>. Uma vez aprendido, validamos o modelo. Para isso apresentamos um outro conjunto de dados e verificamos qual o nível de acerto em relação à taxa de desconexão. Se for um nível de acerto baixo, voltamos a treinar o modelo até que ele realmente seja considerado apto a fazer previsões.</a:t>
            </a:r>
          </a:p>
          <a:p>
            <a:pPr algn="just"/>
            <a:r>
              <a:rPr lang="pt-BR" sz="1200" b="0" i="0" kern="1200" dirty="0">
                <a:solidFill>
                  <a:schemeClr val="tx1"/>
                </a:solidFill>
                <a:effectLst/>
                <a:latin typeface="+mn-lt"/>
                <a:ea typeface="+mn-ea"/>
                <a:cs typeface="+mn-cs"/>
              </a:rPr>
              <a:t>Quando o modelo está validado, entra em operação, ou seja, começa a ser aplicado para identificar a possibilidade de determinado cliente se desconectar, antes que aconteça. Agregando ao modelo regras de negócio, como agrupar clientes por rentabilidade, a operadora pode fazer ofertas diferenciadas para evitar a desconexão.</a:t>
            </a:r>
          </a:p>
          <a:p>
            <a:pPr algn="just"/>
            <a:r>
              <a:rPr lang="pt-BR" sz="1200" b="0" i="0" kern="1200" dirty="0">
                <a:solidFill>
                  <a:schemeClr val="tx1"/>
                </a:solidFill>
                <a:effectLst/>
                <a:latin typeface="+mn-lt"/>
                <a:ea typeface="+mn-ea"/>
                <a:cs typeface="+mn-cs"/>
              </a:rPr>
              <a:t>Entre as lições aprendidas nas experiências com modelos preditivos, </a:t>
            </a:r>
            <a:r>
              <a:rPr lang="pt-BR" sz="1200" b="1" i="0" kern="1200" dirty="0">
                <a:solidFill>
                  <a:schemeClr val="tx1"/>
                </a:solidFill>
                <a:effectLst/>
                <a:latin typeface="+mn-lt"/>
                <a:ea typeface="+mn-ea"/>
                <a:cs typeface="+mn-cs"/>
              </a:rPr>
              <a:t>dois fatores</a:t>
            </a:r>
            <a:r>
              <a:rPr lang="pt-BR" sz="1200" b="0" i="0" kern="1200" dirty="0">
                <a:solidFill>
                  <a:schemeClr val="tx1"/>
                </a:solidFill>
                <a:effectLst/>
                <a:latin typeface="+mn-lt"/>
                <a:ea typeface="+mn-ea"/>
                <a:cs typeface="+mn-cs"/>
              </a:rPr>
              <a:t> chamam atenção: primeiro é necessário </a:t>
            </a:r>
            <a:r>
              <a:rPr lang="pt-BR" sz="1200" b="1" i="0" kern="1200" dirty="0">
                <a:solidFill>
                  <a:schemeClr val="tx1"/>
                </a:solidFill>
                <a:effectLst/>
                <a:latin typeface="+mn-lt"/>
                <a:ea typeface="+mn-ea"/>
                <a:cs typeface="+mn-cs"/>
              </a:rPr>
              <a:t>dados em volume adequado</a:t>
            </a:r>
            <a:r>
              <a:rPr lang="pt-BR" sz="1200" b="0" i="0" kern="1200" dirty="0">
                <a:solidFill>
                  <a:schemeClr val="tx1"/>
                </a:solidFill>
                <a:effectLst/>
                <a:latin typeface="+mn-lt"/>
                <a:ea typeface="+mn-ea"/>
                <a:cs typeface="+mn-cs"/>
              </a:rPr>
              <a:t> para o modelo aprender e identificar um padrão, e em segundo, os </a:t>
            </a:r>
            <a:r>
              <a:rPr lang="pt-BR" sz="1200" b="1" i="0" kern="1200" dirty="0">
                <a:solidFill>
                  <a:schemeClr val="tx1"/>
                </a:solidFill>
                <a:effectLst/>
                <a:latin typeface="+mn-lt"/>
                <a:ea typeface="+mn-ea"/>
                <a:cs typeface="+mn-cs"/>
              </a:rPr>
              <a:t>dados têm que ser válidos</a:t>
            </a:r>
            <a:r>
              <a:rPr lang="pt-BR" sz="1200" b="0" i="0" kern="1200" dirty="0">
                <a:solidFill>
                  <a:schemeClr val="tx1"/>
                </a:solidFill>
                <a:effectLst/>
                <a:latin typeface="+mn-lt"/>
                <a:ea typeface="+mn-ea"/>
                <a:cs typeface="+mn-cs"/>
              </a:rPr>
              <a:t>. Se a base de dados contiver erros, não existe modelo que gere resultados adequados. A velha máxima de TI, que “se entra lixo sai lixo”, continua válida.</a:t>
            </a:r>
          </a:p>
          <a:p>
            <a:pPr algn="just"/>
            <a:endParaRPr lang="pt-BR" sz="1200" b="0" i="0" kern="1200" baseline="0" dirty="0">
              <a:solidFill>
                <a:schemeClr val="tx1"/>
              </a:solidFill>
              <a:effectLst/>
              <a:latin typeface="+mn-lt"/>
              <a:ea typeface="+mn-ea"/>
              <a:cs typeface="+mn-cs"/>
            </a:endParaRPr>
          </a:p>
          <a:p>
            <a:pPr algn="just"/>
            <a:r>
              <a:rPr lang="pt-BR" sz="1200" b="0" i="0" kern="1200" dirty="0">
                <a:solidFill>
                  <a:schemeClr val="tx1"/>
                </a:solidFill>
                <a:effectLst/>
                <a:latin typeface="+mn-lt"/>
                <a:ea typeface="+mn-ea"/>
                <a:cs typeface="+mn-cs"/>
              </a:rPr>
              <a:t>Num futuro não muito distante,</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automóveis sem motorista serão lugar comum nas ruas... E o que os dirige? Modelos preditivos! Um carro autônomo do Google (não possui volante, nem acelerador e nem pedal de freio), por exemplo, é um carro recheado de modelos preditivos, que tomam decisões a cada instante,</a:t>
            </a:r>
            <a:r>
              <a:rPr lang="pt-BR" sz="1200" b="0" i="0" kern="1200" baseline="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sem</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intervenção</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motorista</a:t>
            </a:r>
            <a:r>
              <a:rPr lang="pt-BR" sz="1200" b="0" i="0" kern="1200" dirty="0">
                <a:solidFill>
                  <a:schemeClr val="tx1"/>
                </a:solidFill>
                <a:effectLst/>
                <a:latin typeface="+mn-lt"/>
                <a:ea typeface="+mn-ea"/>
                <a:cs typeface="+mn-cs"/>
              </a:rPr>
              <a:t>. Aceleração, freio e direção são controlados por um computador que recebe constantemente dados de sensores que são capazes de detectar objetos a uma distância de mais de dois campos de futebol, do carro do Google, em todas as direções.</a:t>
            </a:r>
            <a:endParaRPr lang="pt-BR" sz="1200" b="0" i="0" kern="1200" baseline="0" dirty="0">
              <a:solidFill>
                <a:schemeClr val="tx1"/>
              </a:solidFill>
              <a:effectLst/>
              <a:latin typeface="+mn-lt"/>
              <a:ea typeface="+mn-ea"/>
              <a:cs typeface="+mn-cs"/>
            </a:endParaRPr>
          </a:p>
          <a:p>
            <a:pPr algn="just"/>
            <a:r>
              <a:rPr lang="pt-BR" sz="1200" kern="1200" baseline="0" dirty="0">
                <a:solidFill>
                  <a:schemeClr val="tx1"/>
                </a:solidFill>
                <a:latin typeface="+mn-lt"/>
                <a:ea typeface="+mn-ea"/>
                <a:cs typeface="+mn-cs"/>
              </a:rPr>
              <a:t>Em </a:t>
            </a:r>
            <a:r>
              <a:rPr lang="pt-BR" sz="1200" kern="1200" baseline="0" dirty="0" err="1">
                <a:solidFill>
                  <a:schemeClr val="tx1"/>
                </a:solidFill>
                <a:latin typeface="+mn-lt"/>
                <a:ea typeface="+mn-ea"/>
                <a:cs typeface="+mn-cs"/>
              </a:rPr>
              <a:t>fev</a:t>
            </a:r>
            <a:r>
              <a:rPr lang="pt-BR" sz="1200" kern="1200" baseline="0" dirty="0">
                <a:solidFill>
                  <a:schemeClr val="tx1"/>
                </a:solidFill>
                <a:latin typeface="+mn-lt"/>
                <a:ea typeface="+mn-ea"/>
                <a:cs typeface="+mn-cs"/>
              </a:rPr>
              <a:t>/2016, u</a:t>
            </a:r>
            <a:r>
              <a:rPr lang="pt-BR" sz="1200" b="0" i="0" kern="1200" dirty="0">
                <a:solidFill>
                  <a:schemeClr val="tx1"/>
                </a:solidFill>
                <a:effectLst/>
                <a:latin typeface="+mn-lt"/>
                <a:ea typeface="+mn-ea"/>
                <a:cs typeface="+mn-cs"/>
              </a:rPr>
              <a:t>m carro autônomo do Google bateu em um ônibus municipal na cidade de Mountain </a:t>
            </a:r>
            <a:r>
              <a:rPr lang="pt-BR" sz="1200" b="0" i="0" kern="1200" dirty="0" err="1">
                <a:solidFill>
                  <a:schemeClr val="tx1"/>
                </a:solidFill>
                <a:effectLst/>
                <a:latin typeface="+mn-lt"/>
                <a:ea typeface="+mn-ea"/>
                <a:cs typeface="+mn-cs"/>
              </a:rPr>
              <a:t>View</a:t>
            </a:r>
            <a:r>
              <a:rPr lang="pt-BR" sz="1200" b="0" i="0" kern="1200" dirty="0">
                <a:solidFill>
                  <a:schemeClr val="tx1"/>
                </a:solidFill>
                <a:effectLst/>
                <a:latin typeface="+mn-lt"/>
                <a:ea typeface="+mn-ea"/>
                <a:cs typeface="+mn-cs"/>
              </a:rPr>
              <a:t> (na Califórnia, EUA). Este é</a:t>
            </a:r>
            <a:r>
              <a:rPr lang="pt-BR" sz="1200" b="0" i="0" kern="1200" baseline="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o primeiro caso de acidente causado por um carro autônomo em uma via pública. A descrição aponta que um veículo autônomo, um </a:t>
            </a:r>
            <a:r>
              <a:rPr lang="pt-BR" sz="1200" b="0" i="0" kern="1200" dirty="0" err="1">
                <a:solidFill>
                  <a:schemeClr val="tx1"/>
                </a:solidFill>
                <a:effectLst/>
                <a:latin typeface="+mn-lt"/>
                <a:ea typeface="+mn-ea"/>
                <a:cs typeface="+mn-cs"/>
              </a:rPr>
              <a:t>Lexus</a:t>
            </a:r>
            <a:r>
              <a:rPr lang="pt-BR" sz="1200" b="0" i="0" kern="1200" dirty="0">
                <a:solidFill>
                  <a:schemeClr val="tx1"/>
                </a:solidFill>
                <a:effectLst/>
                <a:latin typeface="+mn-lt"/>
                <a:ea typeface="+mn-ea"/>
                <a:cs typeface="+mn-cs"/>
              </a:rPr>
              <a:t> RX450h, tentou contornar alguns sacos de areia em uma pista larga;</a:t>
            </a:r>
            <a:r>
              <a:rPr lang="pt-BR" sz="1200" b="0" i="0" kern="1200" baseline="0" dirty="0">
                <a:solidFill>
                  <a:schemeClr val="tx1"/>
                </a:solidFill>
                <a:effectLst/>
                <a:latin typeface="+mn-lt"/>
                <a:ea typeface="+mn-ea"/>
                <a:cs typeface="+mn-cs"/>
              </a:rPr>
              <a:t> o</a:t>
            </a:r>
            <a:r>
              <a:rPr lang="pt-BR" sz="1200" b="0" i="0" kern="1200" dirty="0">
                <a:solidFill>
                  <a:schemeClr val="tx1"/>
                </a:solidFill>
                <a:effectLst/>
                <a:latin typeface="+mn-lt"/>
                <a:ea typeface="+mn-ea"/>
                <a:cs typeface="+mn-cs"/>
              </a:rPr>
              <a:t> veículo e o motorista de testes "acreditaram que o ônibus reduziria a velocidade ou permitiria que o veículo do Google continuasse" mas, 3 segundos depois, o carro do Google entrou novamente no centro da faixa e atingiu a lateral do ônibus. A Califórnia é um dos lugares com mais concessões para testes da tecnologia de direção autônoma. Além do Google, diversas montadoras como Tesla, Volkswagen, Mercedes-Benz e Nissan, além das fabricantes de peças Bosch e Delphi, têm permissão para usar esses veículos em vias públicas, mas sempre acompanhados de um motorista, para casos de emergência.</a:t>
            </a:r>
            <a:endParaRPr lang="en-US" sz="1200" kern="1200" baseline="0" dirty="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pPr>
              <a:defRPr/>
            </a:pPr>
            <a:fld id="{978D9B89-FD5D-4E21-87D1-A476B3D8C50D}" type="slidenum">
              <a:rPr lang="pt-BR" smtClean="0"/>
              <a:pPr>
                <a:defRPr/>
              </a:pPr>
              <a:t>10</a:t>
            </a:fld>
            <a:endParaRPr lang="pt-BR"/>
          </a:p>
        </p:txBody>
      </p:sp>
    </p:spTree>
    <p:extLst>
      <p:ext uri="{BB962C8B-B14F-4D97-AF65-F5344CB8AC3E}">
        <p14:creationId xmlns:p14="http://schemas.microsoft.com/office/powerpoint/2010/main" val="1550234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85738" y="730250"/>
            <a:ext cx="6486525" cy="3649663"/>
          </a:xfrm>
        </p:spPr>
      </p:sp>
      <p:sp>
        <p:nvSpPr>
          <p:cNvPr id="3" name="Espaço Reservado para Anotações 2"/>
          <p:cNvSpPr>
            <a:spLocks noGrp="1"/>
          </p:cNvSpPr>
          <p:nvPr>
            <p:ph type="body" idx="1"/>
          </p:nvPr>
        </p:nvSpPr>
        <p:spPr/>
        <p:txBody>
          <a:bodyPr/>
          <a:lstStyle/>
          <a:p>
            <a:r>
              <a:rPr lang="pt-BR" dirty="0"/>
              <a:t>A gestão de riscos pressupõe um processo sistêmico, interdisciplinar e livre, buscando englobar</a:t>
            </a:r>
            <a:r>
              <a:rPr lang="pt-BR" baseline="0" dirty="0"/>
              <a:t> a organização pelo consenso.</a:t>
            </a:r>
          </a:p>
          <a:p>
            <a:endParaRPr lang="pt-BR" baseline="0" dirty="0"/>
          </a:p>
          <a:p>
            <a:r>
              <a:rPr lang="pt-BR" sz="1200" b="0" i="0" kern="1200" dirty="0">
                <a:solidFill>
                  <a:schemeClr val="tx1"/>
                </a:solidFill>
                <a:effectLst/>
                <a:latin typeface="+mn-lt"/>
                <a:ea typeface="+mn-ea"/>
                <a:cs typeface="+mn-cs"/>
              </a:rPr>
              <a:t>Uma velha piada entre os meteorologistas (um dos primeiros usuários de modelos matemáticos preditivos) diz que existem modelos tão precisos que foram capazes de prever com exatidão sete dos últimos três furacões!?</a:t>
            </a:r>
            <a:endParaRPr lang="pt-BR" dirty="0"/>
          </a:p>
        </p:txBody>
      </p:sp>
      <p:sp>
        <p:nvSpPr>
          <p:cNvPr id="4" name="Espaço Reservado para Número de Slide 3"/>
          <p:cNvSpPr>
            <a:spLocks noGrp="1"/>
          </p:cNvSpPr>
          <p:nvPr>
            <p:ph type="sldNum" sz="quarter" idx="10"/>
          </p:nvPr>
        </p:nvSpPr>
        <p:spPr/>
        <p:txBody>
          <a:bodyPr/>
          <a:lstStyle/>
          <a:p>
            <a:pPr>
              <a:defRPr/>
            </a:pPr>
            <a:fld id="{978D9B89-FD5D-4E21-87D1-A476B3D8C50D}" type="slidenum">
              <a:rPr lang="pt-BR" smtClean="0"/>
              <a:pPr>
                <a:defRPr/>
              </a:pPr>
              <a:t>13</a:t>
            </a:fld>
            <a:endParaRPr lang="pt-BR"/>
          </a:p>
        </p:txBody>
      </p:sp>
    </p:spTree>
    <p:extLst>
      <p:ext uri="{BB962C8B-B14F-4D97-AF65-F5344CB8AC3E}">
        <p14:creationId xmlns:p14="http://schemas.microsoft.com/office/powerpoint/2010/main" val="3243408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85738" y="730250"/>
            <a:ext cx="6486525" cy="3649663"/>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78D9B89-FD5D-4E21-87D1-A476B3D8C50D}" type="slidenum">
              <a:rPr lang="pt-BR" smtClean="0"/>
              <a:pPr>
                <a:defRPr/>
              </a:pPr>
              <a:t>15</a:t>
            </a:fld>
            <a:endParaRPr lang="pt-BR"/>
          </a:p>
        </p:txBody>
      </p:sp>
    </p:spTree>
    <p:extLst>
      <p:ext uri="{BB962C8B-B14F-4D97-AF65-F5344CB8AC3E}">
        <p14:creationId xmlns:p14="http://schemas.microsoft.com/office/powerpoint/2010/main" val="4010884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Espaço Reservado para Imagem de Slide 1"/>
          <p:cNvSpPr>
            <a:spLocks noGrp="1" noRot="1" noChangeAspect="1" noTextEdit="1"/>
          </p:cNvSpPr>
          <p:nvPr>
            <p:ph type="sldImg"/>
          </p:nvPr>
        </p:nvSpPr>
        <p:spPr bwMode="auto">
          <a:xfrm>
            <a:off x="185738" y="730250"/>
            <a:ext cx="6486525" cy="3649663"/>
          </a:xfrm>
          <a:noFill/>
          <a:ln>
            <a:solidFill>
              <a:srgbClr val="000000"/>
            </a:solidFill>
            <a:miter lim="800000"/>
            <a:headEnd/>
            <a:tailEnd/>
          </a:ln>
        </p:spPr>
      </p:sp>
      <p:sp>
        <p:nvSpPr>
          <p:cNvPr id="24985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a:p>
        </p:txBody>
      </p:sp>
      <p:sp>
        <p:nvSpPr>
          <p:cNvPr id="249860"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E6C127-790C-44BF-8FFB-6439FDD957D8}" type="slidenum">
              <a:rPr lang="pt-BR" smtClean="0">
                <a:solidFill>
                  <a:srgbClr val="000000"/>
                </a:solidFill>
              </a:rPr>
              <a:pPr fontAlgn="base">
                <a:spcBef>
                  <a:spcPct val="0"/>
                </a:spcBef>
                <a:spcAft>
                  <a:spcPct val="0"/>
                </a:spcAft>
                <a:defRPr/>
              </a:pPr>
              <a:t>17</a:t>
            </a:fld>
            <a:endParaRPr lang="pt-BR">
              <a:solidFill>
                <a:srgbClr val="000000"/>
              </a:solidFill>
            </a:endParaRPr>
          </a:p>
        </p:txBody>
      </p:sp>
    </p:spTree>
    <p:extLst>
      <p:ext uri="{BB962C8B-B14F-4D97-AF65-F5344CB8AC3E}">
        <p14:creationId xmlns:p14="http://schemas.microsoft.com/office/powerpoint/2010/main" val="605262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a:t>Clique para editar o estilo do título mestre</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lvl1pPr>
              <a:defRPr/>
            </a:lvl1pPr>
          </a:lstStyle>
          <a:p>
            <a:pPr>
              <a:defRPr/>
            </a:pPr>
            <a:fld id="{B61DFD7F-A1A7-4B77-B8E0-A51DC5E27D3C}" type="datetimeFigureOut">
              <a:rPr lang="pt-BR"/>
              <a:pPr>
                <a:defRPr/>
              </a:pPr>
              <a:t>13/11/2017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91EC281-946E-410F-B4CD-7C8A81A1CD81}"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171A8A0C-2B96-4B69-8416-24813CC8B683}" type="datetimeFigureOut">
              <a:rPr lang="pt-BR"/>
              <a:pPr>
                <a:defRPr/>
              </a:pPr>
              <a:t>13/11/2017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898A2DD-319A-469F-BE3C-ED8AD2B157B4}"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41921BD1-163B-4ACC-97B1-37D77ABC39F4}" type="datetimeFigureOut">
              <a:rPr lang="pt-BR"/>
              <a:pPr>
                <a:defRPr/>
              </a:pPr>
              <a:t>13/11/2017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6F89ED76-D7B9-4505-808A-228CA9A2319D}"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ítulo e diagrama ou organogram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p>
            <a:r>
              <a:rPr lang="pt-BR"/>
              <a:t>Clique para editar o estilo do título mestre</a:t>
            </a:r>
          </a:p>
        </p:txBody>
      </p:sp>
      <p:sp>
        <p:nvSpPr>
          <p:cNvPr id="3" name="Espaço Reservado para SmartArt 2"/>
          <p:cNvSpPr>
            <a:spLocks noGrp="1"/>
          </p:cNvSpPr>
          <p:nvPr>
            <p:ph type="dgm" idx="1"/>
          </p:nvPr>
        </p:nvSpPr>
        <p:spPr>
          <a:xfrm>
            <a:off x="609600" y="1600201"/>
            <a:ext cx="10972800" cy="4525963"/>
          </a:xfrm>
        </p:spPr>
        <p:txBody>
          <a:bodyPr rtlCol="0">
            <a:normAutofit/>
          </a:bodyPr>
          <a:lstStyle/>
          <a:p>
            <a:pPr lvl="0"/>
            <a:endParaRPr lang="pt-BR" noProof="0"/>
          </a:p>
        </p:txBody>
      </p:sp>
      <p:sp>
        <p:nvSpPr>
          <p:cNvPr id="4" name="Espaço Reservado para Data 3"/>
          <p:cNvSpPr>
            <a:spLocks noGrp="1"/>
          </p:cNvSpPr>
          <p:nvPr>
            <p:ph type="dt" sz="half" idx="10"/>
          </p:nvPr>
        </p:nvSpPr>
        <p:spPr>
          <a:xfrm>
            <a:off x="609600" y="6245225"/>
            <a:ext cx="2844800" cy="476250"/>
          </a:xfrm>
        </p:spPr>
        <p:txBody>
          <a:bodyPr/>
          <a:lstStyle>
            <a:lvl1pPr>
              <a:defRPr/>
            </a:lvl1pPr>
          </a:lstStyle>
          <a:p>
            <a:pPr>
              <a:defRPr/>
            </a:pPr>
            <a:endParaRPr lang="pt-BR"/>
          </a:p>
        </p:txBody>
      </p:sp>
      <p:sp>
        <p:nvSpPr>
          <p:cNvPr id="5" name="Espaço Reservado para Rodapé 4"/>
          <p:cNvSpPr>
            <a:spLocks noGrp="1"/>
          </p:cNvSpPr>
          <p:nvPr>
            <p:ph type="ftr" sz="quarter" idx="11"/>
          </p:nvPr>
        </p:nvSpPr>
        <p:spPr>
          <a:xfrm>
            <a:off x="4165600" y="6245225"/>
            <a:ext cx="3860800" cy="476250"/>
          </a:xfrm>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a:xfrm>
            <a:off x="8737600" y="6245225"/>
            <a:ext cx="2844800" cy="476250"/>
          </a:xfrm>
        </p:spPr>
        <p:txBody>
          <a:bodyPr/>
          <a:lstStyle>
            <a:lvl1pPr>
              <a:defRPr/>
            </a:lvl1pPr>
          </a:lstStyle>
          <a:p>
            <a:pPr>
              <a:defRPr/>
            </a:pPr>
            <a:fld id="{476BB4E9-8445-4199-ADB7-BEF3B50EE727}"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614B44AD-567C-4B4B-AD32-BF23B4AD4986}" type="datetimeFigureOut">
              <a:rPr lang="pt-BR"/>
              <a:pPr>
                <a:defRPr/>
              </a:pPr>
              <a:t>13/11/2017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D0F26698-C3B1-4699-8364-CB7C72E9B00D}"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EDD1EF23-4FA1-41A7-B381-A50941A43310}" type="datetimeFigureOut">
              <a:rPr lang="pt-BR"/>
              <a:pPr>
                <a:defRPr/>
              </a:pPr>
              <a:t>13/11/2017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3BC73140-B8A6-42A5-9F34-A48D1CD8D6AD}"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p:cNvSpPr>
            <a:spLocks noGrp="1"/>
          </p:cNvSpPr>
          <p:nvPr>
            <p:ph type="dt" sz="half" idx="10"/>
          </p:nvPr>
        </p:nvSpPr>
        <p:spPr/>
        <p:txBody>
          <a:bodyPr/>
          <a:lstStyle>
            <a:lvl1pPr>
              <a:defRPr/>
            </a:lvl1pPr>
          </a:lstStyle>
          <a:p>
            <a:pPr>
              <a:defRPr/>
            </a:pPr>
            <a:fld id="{FD421272-E7D3-4E47-99F2-9544FF229647}" type="datetimeFigureOut">
              <a:rPr lang="pt-BR"/>
              <a:pPr>
                <a:defRPr/>
              </a:pPr>
              <a:t>13/11/2017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7E607886-8431-4CA3-81AE-2E38447BA841}"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p:cNvSpPr>
            <a:spLocks noGrp="1"/>
          </p:cNvSpPr>
          <p:nvPr>
            <p:ph type="dt" sz="half" idx="10"/>
          </p:nvPr>
        </p:nvSpPr>
        <p:spPr/>
        <p:txBody>
          <a:bodyPr/>
          <a:lstStyle>
            <a:lvl1pPr>
              <a:defRPr/>
            </a:lvl1pPr>
          </a:lstStyle>
          <a:p>
            <a:pPr>
              <a:defRPr/>
            </a:pPr>
            <a:fld id="{1B451038-D640-4EA7-ADC7-892C85B5B6B0}" type="datetimeFigureOut">
              <a:rPr lang="pt-BR"/>
              <a:pPr>
                <a:defRPr/>
              </a:pPr>
              <a:t>13/11/2017</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BF91E427-633C-4DD5-B200-67C4B3868308}"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p:cNvSpPr>
            <a:spLocks noGrp="1"/>
          </p:cNvSpPr>
          <p:nvPr>
            <p:ph type="dt" sz="half" idx="10"/>
          </p:nvPr>
        </p:nvSpPr>
        <p:spPr/>
        <p:txBody>
          <a:bodyPr/>
          <a:lstStyle>
            <a:lvl1pPr>
              <a:defRPr/>
            </a:lvl1pPr>
          </a:lstStyle>
          <a:p>
            <a:pPr>
              <a:defRPr/>
            </a:pPr>
            <a:fld id="{4CEEA262-878C-43C6-99E0-9C06749906BD}" type="datetimeFigureOut">
              <a:rPr lang="pt-BR"/>
              <a:pPr>
                <a:defRPr/>
              </a:pPr>
              <a:t>13/11/2017</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326C78DC-BF26-40E1-9CC3-AAD4EFA101CD}"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4CECDCD3-B8A6-48B3-BE2A-B7A25388D0C1}" type="datetimeFigureOut">
              <a:rPr lang="pt-BR"/>
              <a:pPr>
                <a:defRPr/>
              </a:pPr>
              <a:t>13/11/2017</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56E4E812-8D15-4ED5-BDC3-AA4D8289DD80}"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A97762FE-B69C-474D-B434-C6CEE94BAD3A}" type="datetimeFigureOut">
              <a:rPr lang="pt-BR"/>
              <a:pPr>
                <a:defRPr/>
              </a:pPr>
              <a:t>13/11/2017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5EFD7ECE-409A-4A30-8841-ED4E4D1BA5F9}"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4D627BC2-91EE-400B-8E68-D5AC81B95034}" type="datetimeFigureOut">
              <a:rPr lang="pt-BR"/>
              <a:pPr>
                <a:defRPr/>
              </a:pPr>
              <a:t>13/11/2017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D0F79346-D8EF-4C17-BF8B-9DF9616BEDFD}"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027" name="Espaço Reservado para Texto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997840C-FE0E-479F-8C79-5AF1B30F1555}" type="datetimeFigureOut">
              <a:rPr lang="pt-BR"/>
              <a:pPr>
                <a:defRPr/>
              </a:pPr>
              <a:t>13/11/2017</a:t>
            </a:fld>
            <a:endParaRPr lang="pt-B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35FB77A-6B37-45FD-8E10-1BF91746665D}"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4.xml"/><Relationship Id="rId7" Type="http://schemas.openxmlformats.org/officeDocument/2006/relationships/image" Target="../media/image2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jpeg"/><Relationship Id="rId4" Type="http://schemas.openxmlformats.org/officeDocument/2006/relationships/image" Target="../media/image4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 name="CaixaDeTexto 9"/>
          <p:cNvSpPr txBox="1"/>
          <p:nvPr/>
        </p:nvSpPr>
        <p:spPr>
          <a:xfrm>
            <a:off x="327546" y="278215"/>
            <a:ext cx="11546006" cy="1092607"/>
          </a:xfrm>
          <a:prstGeom prst="rect">
            <a:avLst/>
          </a:prstGeom>
          <a:gradFill>
            <a:gsLst>
              <a:gs pos="0">
                <a:schemeClr val="accent5">
                  <a:shade val="51000"/>
                  <a:satMod val="130000"/>
                  <a:alpha val="30000"/>
                </a:schemeClr>
              </a:gs>
              <a:gs pos="80000">
                <a:schemeClr val="accent5">
                  <a:shade val="93000"/>
                  <a:satMod val="130000"/>
                </a:schemeClr>
              </a:gs>
              <a:gs pos="100000">
                <a:schemeClr val="accent5">
                  <a:shade val="94000"/>
                  <a:satMod val="135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7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 </a:t>
            </a:r>
            <a:r>
              <a:rPr lang="pt-BR" sz="27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Avaliação/quantificação </a:t>
            </a:r>
            <a:r>
              <a:rPr lang="pt-BR" sz="27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 tratamento de riscos </a:t>
            </a:r>
          </a:p>
          <a:p>
            <a:pPr algn="ctr"/>
            <a:r>
              <a:rPr lang="pt-BR" sz="2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Prof. Paulo </a:t>
            </a:r>
            <a:r>
              <a:rPr lang="pt-BR"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Grazziotin</a:t>
            </a:r>
            <a:endParaRPr lang="pt-BR" sz="20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CaixaDeTexto 3"/>
          <p:cNvSpPr txBox="1"/>
          <p:nvPr/>
        </p:nvSpPr>
        <p:spPr>
          <a:xfrm>
            <a:off x="350520" y="639946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61479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327546" y="137378"/>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Análise quantitativa dos riscos do projeto - PMBOK</a:t>
            </a:r>
          </a:p>
          <a:p>
            <a:pPr algn="ctr"/>
            <a:endParaRPr lang="pt-BR" dirty="0">
              <a:solidFill>
                <a:schemeClr val="bg1"/>
              </a:solidFill>
              <a:effectLst>
                <a:outerShdw blurRad="38100" dist="38100" dir="2700000" algn="tl">
                  <a:srgbClr val="000000">
                    <a:alpha val="43137"/>
                  </a:srgbClr>
                </a:outerShdw>
              </a:effectLst>
            </a:endParaRPr>
          </a:p>
        </p:txBody>
      </p:sp>
      <p:pic>
        <p:nvPicPr>
          <p:cNvPr id="3" name="Espaço Reservado para Conteúdo 2"/>
          <p:cNvPicPr>
            <a:picLocks noGrp="1" noChangeAspect="1"/>
          </p:cNvPicPr>
          <p:nvPr>
            <p:ph idx="1"/>
          </p:nvPr>
        </p:nvPicPr>
        <p:blipFill rotWithShape="1">
          <a:blip r:embed="rId3">
            <a:extLst>
              <a:ext uri="{28A0092B-C50C-407E-A947-70E740481C1C}">
                <a14:useLocalDpi xmlns:a14="http://schemas.microsoft.com/office/drawing/2010/main" val="0"/>
              </a:ext>
            </a:extLst>
          </a:blip>
          <a:srcRect b="12575"/>
          <a:stretch/>
        </p:blipFill>
        <p:spPr>
          <a:xfrm>
            <a:off x="751840" y="1653381"/>
            <a:ext cx="10688320" cy="3863851"/>
          </a:xfrm>
          <a:prstGeom prst="rect">
            <a:avLst/>
          </a:prstGeom>
          <a:ln>
            <a:noFill/>
          </a:ln>
          <a:effectLst/>
        </p:spPr>
      </p:pic>
      <p:sp>
        <p:nvSpPr>
          <p:cNvPr id="5" name="Retângulo 4"/>
          <p:cNvSpPr/>
          <p:nvPr/>
        </p:nvSpPr>
        <p:spPr>
          <a:xfrm>
            <a:off x="1068140" y="3068960"/>
            <a:ext cx="2880320" cy="93610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p>
        </p:txBody>
      </p:sp>
      <p:sp>
        <p:nvSpPr>
          <p:cNvPr id="8" name="Retângulo 7"/>
          <p:cNvSpPr/>
          <p:nvPr/>
        </p:nvSpPr>
        <p:spPr>
          <a:xfrm>
            <a:off x="1068140" y="4241800"/>
            <a:ext cx="2880320" cy="10001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p>
        </p:txBody>
      </p:sp>
      <p:sp>
        <p:nvSpPr>
          <p:cNvPr id="9" name="Retângulo 8"/>
          <p:cNvSpPr/>
          <p:nvPr/>
        </p:nvSpPr>
        <p:spPr>
          <a:xfrm>
            <a:off x="4164484" y="2564904"/>
            <a:ext cx="3168352" cy="504056"/>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p>
        </p:txBody>
      </p:sp>
      <p:sp>
        <p:nvSpPr>
          <p:cNvPr id="10" name="Retângulo 9"/>
          <p:cNvSpPr/>
          <p:nvPr/>
        </p:nvSpPr>
        <p:spPr>
          <a:xfrm>
            <a:off x="4164484" y="3843250"/>
            <a:ext cx="3168352" cy="31853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p>
        </p:txBody>
      </p:sp>
      <p:sp>
        <p:nvSpPr>
          <p:cNvPr id="2" name="Retângulo 1"/>
          <p:cNvSpPr/>
          <p:nvPr/>
        </p:nvSpPr>
        <p:spPr>
          <a:xfrm>
            <a:off x="751840" y="1772816"/>
            <a:ext cx="10888776" cy="3744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ângulo 10"/>
          <p:cNvSpPr/>
          <p:nvPr/>
        </p:nvSpPr>
        <p:spPr>
          <a:xfrm>
            <a:off x="11873552" y="6457890"/>
            <a:ext cx="351454" cy="400110"/>
          </a:xfrm>
          <a:prstGeom prst="rect">
            <a:avLst/>
          </a:prstGeom>
          <a:noFill/>
        </p:spPr>
        <p:txBody>
          <a:bodyPr wrap="square" lIns="91440" tIns="45720" rIns="91440" bIns="45720">
            <a:spAutoFit/>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pt-BR" sz="2000" b="1" cap="none" spc="50" dirty="0">
                <a:ln w="9525" cmpd="sng">
                  <a:solidFill>
                    <a:schemeClr val="accent1"/>
                  </a:solidFill>
                  <a:prstDash val="solid"/>
                </a:ln>
                <a:solidFill>
                  <a:srgbClr val="70AD47">
                    <a:tint val="1000"/>
                  </a:srgbClr>
                </a:solidFill>
                <a:effectLst>
                  <a:glow rad="38100">
                    <a:schemeClr val="accent1">
                      <a:alpha val="40000"/>
                    </a:schemeClr>
                  </a:glow>
                </a:effectLst>
              </a:rPr>
              <a:t>A</a:t>
            </a:r>
          </a:p>
        </p:txBody>
      </p:sp>
      <p:pic>
        <p:nvPicPr>
          <p:cNvPr id="4" name="Imagem 3"/>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4363" t="18026" r="22352"/>
          <a:stretch/>
        </p:blipFill>
        <p:spPr>
          <a:xfrm>
            <a:off x="10179953" y="4379916"/>
            <a:ext cx="1690505" cy="1723967"/>
          </a:xfrm>
          <a:prstGeom prst="rect">
            <a:avLst/>
          </a:prstGeom>
          <a:effectLst>
            <a:softEdge rad="63500"/>
          </a:effectLst>
        </p:spPr>
      </p:pic>
      <p:sp>
        <p:nvSpPr>
          <p:cNvPr id="12" name="Seta para a Direita 11"/>
          <p:cNvSpPr/>
          <p:nvPr/>
        </p:nvSpPr>
        <p:spPr>
          <a:xfrm>
            <a:off x="9410367" y="5438785"/>
            <a:ext cx="769586" cy="43204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ângulo 12"/>
          <p:cNvSpPr/>
          <p:nvPr/>
        </p:nvSpPr>
        <p:spPr>
          <a:xfrm>
            <a:off x="6134405" y="5352255"/>
            <a:ext cx="3183920" cy="6267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ixaDeTexto 13"/>
          <p:cNvSpPr txBox="1"/>
          <p:nvPr/>
        </p:nvSpPr>
        <p:spPr>
          <a:xfrm>
            <a:off x="6173975" y="5332700"/>
            <a:ext cx="3185487" cy="646331"/>
          </a:xfrm>
          <a:prstGeom prst="rect">
            <a:avLst/>
          </a:prstGeom>
          <a:noFill/>
        </p:spPr>
        <p:txBody>
          <a:bodyPr wrap="none" rtlCol="0">
            <a:spAutoFit/>
          </a:bodyPr>
          <a:lstStyle/>
          <a:p>
            <a:r>
              <a:rPr lang="pt-BR" b="1" dirty="0">
                <a:solidFill>
                  <a:srgbClr val="0070C0"/>
                </a:solidFill>
              </a:rPr>
              <a:t>Carro autônomo do Google</a:t>
            </a:r>
          </a:p>
          <a:p>
            <a:pPr algn="ctr"/>
            <a:r>
              <a:rPr lang="pt-BR" b="1" dirty="0">
                <a:solidFill>
                  <a:srgbClr val="0070C0"/>
                </a:solidFill>
              </a:rPr>
              <a:t>(algoritmos preditivos)</a:t>
            </a:r>
          </a:p>
        </p:txBody>
      </p:sp>
      <p:sp>
        <p:nvSpPr>
          <p:cNvPr id="15" name="CaixaDeTexto 14"/>
          <p:cNvSpPr txBox="1"/>
          <p:nvPr/>
        </p:nvSpPr>
        <p:spPr>
          <a:xfrm>
            <a:off x="239472" y="5332700"/>
            <a:ext cx="5703452" cy="646331"/>
          </a:xfrm>
          <a:prstGeom prst="rect">
            <a:avLst/>
          </a:prstGeom>
          <a:noFill/>
        </p:spPr>
        <p:txBody>
          <a:bodyPr wrap="square" rtlCol="0">
            <a:spAutoFit/>
          </a:bodyPr>
          <a:lstStyle/>
          <a:p>
            <a:pPr algn="just"/>
            <a:r>
              <a:rPr lang="pt-BR" b="1" u="sng" dirty="0">
                <a:solidFill>
                  <a:srgbClr val="0070C0"/>
                </a:solidFill>
              </a:rPr>
              <a:t>Análise</a:t>
            </a:r>
            <a:r>
              <a:rPr lang="pt-BR" b="1" dirty="0">
                <a:solidFill>
                  <a:srgbClr val="0070C0"/>
                </a:solidFill>
              </a:rPr>
              <a:t> </a:t>
            </a:r>
            <a:r>
              <a:rPr lang="pt-BR" b="1" u="sng" dirty="0">
                <a:solidFill>
                  <a:srgbClr val="0070C0"/>
                </a:solidFill>
              </a:rPr>
              <a:t>preditiva</a:t>
            </a:r>
            <a:r>
              <a:rPr lang="pt-BR" b="1" dirty="0">
                <a:solidFill>
                  <a:srgbClr val="0070C0"/>
                </a:solidFill>
              </a:rPr>
              <a:t> - ajuda a descobrir padrões, no passado, que podem sinalizar o que está por vir.</a:t>
            </a:r>
            <a:endParaRPr lang="en-US" b="1" dirty="0">
              <a:solidFill>
                <a:srgbClr val="0070C0"/>
              </a:solidFill>
            </a:endParaRPr>
          </a:p>
        </p:txBody>
      </p:sp>
      <p:sp>
        <p:nvSpPr>
          <p:cNvPr id="16"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55237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rotWithShape="1">
          <a:blip r:embed="rId2">
            <a:extLst>
              <a:ext uri="{28A0092B-C50C-407E-A947-70E740481C1C}">
                <a14:useLocalDpi xmlns:a14="http://schemas.microsoft.com/office/drawing/2010/main" val="0"/>
              </a:ext>
            </a:extLst>
          </a:blip>
          <a:srcRect b="17366"/>
          <a:stretch/>
        </p:blipFill>
        <p:spPr>
          <a:xfrm>
            <a:off x="751840" y="1770221"/>
            <a:ext cx="10688320" cy="3458979"/>
          </a:xfrm>
          <a:prstGeom prst="rect">
            <a:avLst/>
          </a:prstGeom>
          <a:ln>
            <a:noFill/>
          </a:ln>
          <a:effectLst/>
        </p:spPr>
      </p:pic>
      <p:sp>
        <p:nvSpPr>
          <p:cNvPr id="6" name="CaixaDeTexto 5"/>
          <p:cNvSpPr txBox="1"/>
          <p:nvPr/>
        </p:nvSpPr>
        <p:spPr>
          <a:xfrm>
            <a:off x="327546" y="137378"/>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Análise qualitativa dos riscos do projeto - PMBOK</a:t>
            </a:r>
          </a:p>
          <a:p>
            <a:pPr algn="ctr"/>
            <a:endParaRPr lang="pt-BR" dirty="0">
              <a:solidFill>
                <a:schemeClr val="bg1"/>
              </a:solidFill>
              <a:effectLst>
                <a:outerShdw blurRad="38100" dist="38100" dir="2700000" algn="tl">
                  <a:srgbClr val="000000">
                    <a:alpha val="43137"/>
                  </a:srgbClr>
                </a:outerShdw>
              </a:effectLst>
            </a:endParaRPr>
          </a:p>
        </p:txBody>
      </p:sp>
      <p:sp>
        <p:nvSpPr>
          <p:cNvPr id="5" name="Retângulo 4"/>
          <p:cNvSpPr/>
          <p:nvPr/>
        </p:nvSpPr>
        <p:spPr>
          <a:xfrm>
            <a:off x="1127448" y="3179068"/>
            <a:ext cx="2880320" cy="20332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p>
        </p:txBody>
      </p:sp>
      <p:sp>
        <p:nvSpPr>
          <p:cNvPr id="8" name="Retângulo 7"/>
          <p:cNvSpPr/>
          <p:nvPr/>
        </p:nvSpPr>
        <p:spPr>
          <a:xfrm>
            <a:off x="1127448" y="3627884"/>
            <a:ext cx="2893020" cy="102525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p>
        </p:txBody>
      </p:sp>
      <p:sp>
        <p:nvSpPr>
          <p:cNvPr id="2" name="Retângulo 1"/>
          <p:cNvSpPr/>
          <p:nvPr/>
        </p:nvSpPr>
        <p:spPr>
          <a:xfrm>
            <a:off x="751840" y="1628800"/>
            <a:ext cx="10960784" cy="396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88314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ço Reservado para Conteúdo 2"/>
          <p:cNvSpPr>
            <a:spLocks noGrp="1"/>
          </p:cNvSpPr>
          <p:nvPr>
            <p:ph sz="quarter" idx="1"/>
          </p:nvPr>
        </p:nvSpPr>
        <p:spPr>
          <a:xfrm>
            <a:off x="371872" y="1484784"/>
            <a:ext cx="8400541" cy="4572669"/>
          </a:xfrm>
        </p:spPr>
        <p:txBody>
          <a:bodyPr/>
          <a:lstStyle/>
          <a:p>
            <a:pPr algn="just">
              <a:spcAft>
                <a:spcPts val="600"/>
              </a:spcAft>
              <a:buClr>
                <a:srgbClr val="0070C0"/>
              </a:buClr>
              <a:buFont typeface="Wingdings" panose="05000000000000000000" pitchFamily="2" charset="2"/>
              <a:buChar char="ü"/>
            </a:pPr>
            <a:r>
              <a:rPr lang="pt-BR" sz="2400" dirty="0"/>
              <a:t>Para determinar os níveis de risco, é preciso definir </a:t>
            </a:r>
            <a:r>
              <a:rPr lang="pt-BR" sz="2400" b="1" dirty="0">
                <a:solidFill>
                  <a:srgbClr val="0070C0"/>
                </a:solidFill>
              </a:rPr>
              <a:t>escalas</a:t>
            </a:r>
            <a:r>
              <a:rPr lang="pt-BR" sz="2400" dirty="0"/>
              <a:t> </a:t>
            </a:r>
            <a:r>
              <a:rPr lang="pt-BR" sz="2400" dirty="0" smtClean="0"/>
              <a:t>(</a:t>
            </a:r>
            <a:r>
              <a:rPr lang="pt-BR" sz="2400" b="1" dirty="0" smtClean="0">
                <a:solidFill>
                  <a:srgbClr val="0070C0"/>
                </a:solidFill>
              </a:rPr>
              <a:t>réguas</a:t>
            </a:r>
            <a:r>
              <a:rPr lang="pt-BR" sz="2400" dirty="0" smtClean="0"/>
              <a:t>) para </a:t>
            </a:r>
            <a:r>
              <a:rPr lang="pt-BR" sz="2400" dirty="0"/>
              <a:t>estimar a probabilidade e o impacto, bem como estabelecer quando a combinação desses dois fatores representa um risco baixo, médio, alto, etc</a:t>
            </a:r>
            <a:r>
              <a:rPr lang="pt-BR" sz="2400" dirty="0" smtClean="0"/>
              <a:t>.</a:t>
            </a:r>
          </a:p>
          <a:p>
            <a:pPr algn="just">
              <a:spcAft>
                <a:spcPts val="600"/>
              </a:spcAft>
              <a:buClr>
                <a:srgbClr val="0070C0"/>
              </a:buClr>
              <a:buFont typeface="Wingdings" panose="05000000000000000000" pitchFamily="2" charset="2"/>
              <a:buChar char="ü"/>
            </a:pPr>
            <a:r>
              <a:rPr lang="pt-BR" sz="2400" dirty="0" smtClean="0"/>
              <a:t>Percepções a partir de uma lógica intuitiva, não matematizada (não retrovisor para o passado, porém perspectiva de futuro).</a:t>
            </a:r>
            <a:endParaRPr lang="pt-BR" sz="2400" dirty="0"/>
          </a:p>
          <a:p>
            <a:pPr algn="just">
              <a:buClr>
                <a:srgbClr val="0070C0"/>
              </a:buClr>
              <a:buFont typeface="Wingdings" panose="05000000000000000000" pitchFamily="2" charset="2"/>
              <a:buChar char="ü"/>
            </a:pPr>
            <a:r>
              <a:rPr lang="pt-BR" sz="2400" dirty="0"/>
              <a:t>A seguir, são exemplificadas escalas qualitativas para auxiliar na estimativa de probabilidades e impactos de eventos, bem como </a:t>
            </a:r>
            <a:r>
              <a:rPr lang="pt-BR" sz="2400" dirty="0" smtClean="0"/>
              <a:t>um </a:t>
            </a:r>
            <a:r>
              <a:rPr lang="pt-BR" sz="2400" b="1" dirty="0" smtClean="0">
                <a:solidFill>
                  <a:srgbClr val="0070C0"/>
                </a:solidFill>
              </a:rPr>
              <a:t>diagrama cartesiano de </a:t>
            </a:r>
            <a:r>
              <a:rPr lang="pt-BR" sz="2400" b="1" dirty="0">
                <a:solidFill>
                  <a:srgbClr val="0070C0"/>
                </a:solidFill>
              </a:rPr>
              <a:t>i</a:t>
            </a:r>
            <a:r>
              <a:rPr lang="pt-BR" sz="2400" b="1" dirty="0" smtClean="0">
                <a:solidFill>
                  <a:srgbClr val="0070C0"/>
                </a:solidFill>
              </a:rPr>
              <a:t>mpacto e </a:t>
            </a:r>
            <a:r>
              <a:rPr lang="pt-BR" sz="2400" b="1" dirty="0">
                <a:solidFill>
                  <a:srgbClr val="0070C0"/>
                </a:solidFill>
              </a:rPr>
              <a:t>p</a:t>
            </a:r>
            <a:r>
              <a:rPr lang="pt-BR" sz="2400" b="1" dirty="0" smtClean="0">
                <a:solidFill>
                  <a:srgbClr val="0070C0"/>
                </a:solidFill>
              </a:rPr>
              <a:t>robabilidade</a:t>
            </a:r>
            <a:r>
              <a:rPr lang="pt-BR" sz="2400" dirty="0"/>
              <a:t>, definindo níveis de risco decorrentes da combinação desses dois fatores.</a:t>
            </a:r>
          </a:p>
          <a:p>
            <a:pPr>
              <a:buFont typeface="Wingdings 2" pitchFamily="18" charset="2"/>
              <a:buNone/>
            </a:pPr>
            <a:endParaRPr lang="pt-BR" dirty="0"/>
          </a:p>
        </p:txBody>
      </p:sp>
      <p:sp>
        <p:nvSpPr>
          <p:cNvPr id="6" name="CaixaDeTexto 5"/>
          <p:cNvSpPr txBox="1"/>
          <p:nvPr/>
        </p:nvSpPr>
        <p:spPr>
          <a:xfrm>
            <a:off x="327546" y="137378"/>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Critérios para avaliação de riscos</a:t>
            </a:r>
          </a:p>
          <a:p>
            <a:pPr algn="ctr"/>
            <a:endParaRPr lang="pt-BR" dirty="0">
              <a:solidFill>
                <a:schemeClr val="bg1"/>
              </a:solidFill>
              <a:effectLst>
                <a:outerShdw blurRad="38100" dist="38100" dir="2700000" algn="tl">
                  <a:srgbClr val="000000">
                    <a:alpha val="43137"/>
                  </a:srgbClr>
                </a:outerShdw>
              </a:effectLst>
            </a:endParaRPr>
          </a:p>
        </p:txBody>
      </p:sp>
      <p:sp>
        <p:nvSpPr>
          <p:cNvPr id="7"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5435" y="1598882"/>
            <a:ext cx="3028117" cy="4350398"/>
          </a:xfrm>
          <a:prstGeom prst="rect">
            <a:avLst/>
          </a:prstGeom>
        </p:spPr>
      </p:pic>
    </p:spTree>
    <p:extLst>
      <p:ext uri="{BB962C8B-B14F-4D97-AF65-F5344CB8AC3E}">
        <p14:creationId xmlns:p14="http://schemas.microsoft.com/office/powerpoint/2010/main" val="2895016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ço Reservado para Conteúdo 2"/>
          <p:cNvSpPr>
            <a:spLocks noGrp="1"/>
          </p:cNvSpPr>
          <p:nvPr>
            <p:ph sz="quarter" idx="1"/>
          </p:nvPr>
        </p:nvSpPr>
        <p:spPr>
          <a:xfrm>
            <a:off x="327546" y="1151424"/>
            <a:ext cx="6933281" cy="4728309"/>
          </a:xfrm>
        </p:spPr>
        <p:txBody>
          <a:bodyPr/>
          <a:lstStyle/>
          <a:p>
            <a:pPr algn="just">
              <a:spcAft>
                <a:spcPts val="600"/>
              </a:spcAft>
              <a:buClr>
                <a:srgbClr val="0070C0"/>
              </a:buClr>
              <a:buFont typeface="Wingdings" panose="05000000000000000000" pitchFamily="2" charset="2"/>
              <a:buChar char="ü"/>
            </a:pPr>
            <a:r>
              <a:rPr lang="pt-BR" sz="2200" dirty="0"/>
              <a:t>“Uma estimativa probabilística de risco produzida por um cientista, embora baseada em teorias e evidências científicas, tende a incluir a sua própria avaliação profissional sobre a importância relativa de diferentes desfechos, a aceitabilidade da incerteza e assim por diante. A </a:t>
            </a:r>
            <a:r>
              <a:rPr lang="pt-BR" sz="2200" b="1" u="sng" dirty="0">
                <a:solidFill>
                  <a:srgbClr val="0070C0"/>
                </a:solidFill>
              </a:rPr>
              <a:t>estimativa</a:t>
            </a:r>
            <a:r>
              <a:rPr lang="pt-BR" sz="2200" b="1" dirty="0">
                <a:solidFill>
                  <a:srgbClr val="0070C0"/>
                </a:solidFill>
              </a:rPr>
              <a:t> </a:t>
            </a:r>
            <a:r>
              <a:rPr lang="pt-BR" sz="2200" b="1" u="sng" dirty="0">
                <a:solidFill>
                  <a:srgbClr val="0070C0"/>
                </a:solidFill>
              </a:rPr>
              <a:t>de</a:t>
            </a:r>
            <a:r>
              <a:rPr lang="pt-BR" sz="2200" b="1" dirty="0">
                <a:solidFill>
                  <a:srgbClr val="0070C0"/>
                </a:solidFill>
              </a:rPr>
              <a:t> </a:t>
            </a:r>
            <a:r>
              <a:rPr lang="pt-BR" sz="2200" b="1" u="sng" dirty="0">
                <a:solidFill>
                  <a:srgbClr val="0070C0"/>
                </a:solidFill>
              </a:rPr>
              <a:t>riscos</a:t>
            </a:r>
            <a:r>
              <a:rPr lang="pt-BR" sz="2200" b="1" dirty="0">
                <a:solidFill>
                  <a:srgbClr val="0070C0"/>
                </a:solidFill>
              </a:rPr>
              <a:t> </a:t>
            </a:r>
            <a:r>
              <a:rPr lang="pt-BR" sz="2200" b="1" u="sng" dirty="0">
                <a:solidFill>
                  <a:srgbClr val="0070C0"/>
                </a:solidFill>
              </a:rPr>
              <a:t>feita</a:t>
            </a:r>
            <a:r>
              <a:rPr lang="pt-BR" sz="2200" b="1" dirty="0">
                <a:solidFill>
                  <a:srgbClr val="0070C0"/>
                </a:solidFill>
              </a:rPr>
              <a:t> </a:t>
            </a:r>
            <a:r>
              <a:rPr lang="pt-BR" sz="2200" b="1" u="sng" dirty="0">
                <a:solidFill>
                  <a:srgbClr val="0070C0"/>
                </a:solidFill>
              </a:rPr>
              <a:t>por</a:t>
            </a:r>
            <a:r>
              <a:rPr lang="pt-BR" sz="2200" b="1" dirty="0">
                <a:solidFill>
                  <a:srgbClr val="0070C0"/>
                </a:solidFill>
              </a:rPr>
              <a:t> </a:t>
            </a:r>
            <a:r>
              <a:rPr lang="pt-BR" sz="2200" b="1" u="sng" dirty="0">
                <a:solidFill>
                  <a:srgbClr val="0070C0"/>
                </a:solidFill>
              </a:rPr>
              <a:t>um</a:t>
            </a:r>
            <a:r>
              <a:rPr lang="pt-BR" sz="2200" b="1" dirty="0">
                <a:solidFill>
                  <a:srgbClr val="0070C0"/>
                </a:solidFill>
              </a:rPr>
              <a:t> </a:t>
            </a:r>
            <a:r>
              <a:rPr lang="pt-BR" sz="2200" b="1" u="sng" dirty="0">
                <a:solidFill>
                  <a:srgbClr val="0070C0"/>
                </a:solidFill>
              </a:rPr>
              <a:t>leigo</a:t>
            </a:r>
            <a:r>
              <a:rPr lang="pt-BR" sz="2200" dirty="0"/>
              <a:t>, embora menos sistemática do que a abordagem científica, </a:t>
            </a:r>
            <a:r>
              <a:rPr lang="pt-BR" sz="2200" b="1" u="sng" dirty="0">
                <a:solidFill>
                  <a:srgbClr val="0070C0"/>
                </a:solidFill>
              </a:rPr>
              <a:t>é</a:t>
            </a:r>
            <a:r>
              <a:rPr lang="pt-BR" sz="2200" b="1" dirty="0">
                <a:solidFill>
                  <a:srgbClr val="0070C0"/>
                </a:solidFill>
              </a:rPr>
              <a:t> </a:t>
            </a:r>
            <a:r>
              <a:rPr lang="pt-BR" sz="2200" b="1" u="sng" dirty="0">
                <a:solidFill>
                  <a:srgbClr val="0070C0"/>
                </a:solidFill>
              </a:rPr>
              <a:t>intuitivamente</a:t>
            </a:r>
            <a:r>
              <a:rPr lang="pt-BR" sz="2200" b="1" dirty="0">
                <a:solidFill>
                  <a:srgbClr val="0070C0"/>
                </a:solidFill>
              </a:rPr>
              <a:t> </a:t>
            </a:r>
            <a:r>
              <a:rPr lang="pt-BR" sz="2200" b="1" u="sng" dirty="0">
                <a:solidFill>
                  <a:srgbClr val="0070C0"/>
                </a:solidFill>
              </a:rPr>
              <a:t>sofisticada</a:t>
            </a:r>
            <a:r>
              <a:rPr lang="pt-BR" sz="2200" b="1" dirty="0">
                <a:solidFill>
                  <a:srgbClr val="0070C0"/>
                </a:solidFill>
              </a:rPr>
              <a:t> </a:t>
            </a:r>
            <a:r>
              <a:rPr lang="pt-BR" sz="2200" b="1" u="sng" dirty="0">
                <a:solidFill>
                  <a:srgbClr val="0070C0"/>
                </a:solidFill>
              </a:rPr>
              <a:t>e</a:t>
            </a:r>
            <a:r>
              <a:rPr lang="pt-BR" sz="2200" b="1" dirty="0">
                <a:solidFill>
                  <a:srgbClr val="0070C0"/>
                </a:solidFill>
              </a:rPr>
              <a:t> </a:t>
            </a:r>
            <a:r>
              <a:rPr lang="pt-BR" sz="2200" b="1" u="sng" dirty="0">
                <a:solidFill>
                  <a:srgbClr val="0070C0"/>
                </a:solidFill>
              </a:rPr>
              <a:t>pode</a:t>
            </a:r>
            <a:r>
              <a:rPr lang="pt-BR" sz="2200" b="1" dirty="0">
                <a:solidFill>
                  <a:srgbClr val="0070C0"/>
                </a:solidFill>
              </a:rPr>
              <a:t> </a:t>
            </a:r>
            <a:r>
              <a:rPr lang="pt-BR" sz="2200" b="1" u="sng" dirty="0">
                <a:solidFill>
                  <a:srgbClr val="0070C0"/>
                </a:solidFill>
              </a:rPr>
              <a:t>refletir</a:t>
            </a:r>
            <a:r>
              <a:rPr lang="pt-BR" sz="2200" b="1" dirty="0">
                <a:solidFill>
                  <a:srgbClr val="0070C0"/>
                </a:solidFill>
              </a:rPr>
              <a:t> </a:t>
            </a:r>
            <a:r>
              <a:rPr lang="pt-BR" sz="2200" b="1" u="sng" dirty="0">
                <a:solidFill>
                  <a:srgbClr val="0070C0"/>
                </a:solidFill>
              </a:rPr>
              <a:t>considerações</a:t>
            </a:r>
            <a:r>
              <a:rPr lang="pt-BR" sz="2200" b="1" dirty="0">
                <a:solidFill>
                  <a:srgbClr val="0070C0"/>
                </a:solidFill>
              </a:rPr>
              <a:t> </a:t>
            </a:r>
            <a:r>
              <a:rPr lang="pt-BR" sz="2200" b="1" u="sng" dirty="0">
                <a:solidFill>
                  <a:srgbClr val="0070C0"/>
                </a:solidFill>
              </a:rPr>
              <a:t>importantes</a:t>
            </a:r>
            <a:r>
              <a:rPr lang="pt-BR" sz="2200" dirty="0"/>
              <a:t> que, talvez, não estejam presentes em uma avaliação científica” (HILL, S.; DINSDALE, G. Uma base para o desenvolvimento de estratégias de aprendizagem para a gestão de riscos no serviço público. </a:t>
            </a:r>
            <a:r>
              <a:rPr lang="pt-BR" sz="2200" i="1" dirty="0"/>
              <a:t>Cadernos </a:t>
            </a:r>
            <a:r>
              <a:rPr lang="pt-BR" sz="2200" i="1" dirty="0" err="1"/>
              <a:t>Enap</a:t>
            </a:r>
            <a:r>
              <a:rPr lang="pt-BR" sz="2200" dirty="0"/>
              <a:t>, Brasília, 2003. p. 16, grifos nossos).</a:t>
            </a:r>
          </a:p>
        </p:txBody>
      </p:sp>
      <p:sp>
        <p:nvSpPr>
          <p:cNvPr id="6" name="CaixaDeTexto 5"/>
          <p:cNvSpPr txBox="1"/>
          <p:nvPr/>
        </p:nvSpPr>
        <p:spPr>
          <a:xfrm>
            <a:off x="327546" y="15458"/>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Avaliação leiga</a:t>
            </a:r>
          </a:p>
          <a:p>
            <a:pPr algn="ctr"/>
            <a:endParaRPr lang="pt-BR" dirty="0">
              <a:solidFill>
                <a:schemeClr val="bg1"/>
              </a:solidFill>
              <a:effectLst>
                <a:outerShdw blurRad="38100" dist="38100" dir="2700000" algn="tl">
                  <a:srgbClr val="000000">
                    <a:alpha val="43137"/>
                  </a:srgbClr>
                </a:outerShdw>
              </a:effectLst>
            </a:endParaRPr>
          </a:p>
        </p:txBody>
      </p:sp>
      <p:sp>
        <p:nvSpPr>
          <p:cNvPr id="7" name="CaixaDeTexto 6"/>
          <p:cNvSpPr txBox="1"/>
          <p:nvPr/>
        </p:nvSpPr>
        <p:spPr>
          <a:xfrm>
            <a:off x="363184" y="5879733"/>
            <a:ext cx="11490960" cy="738664"/>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ctr">
              <a:defRPr>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1400" b="1" dirty="0" smtClean="0">
                <a:latin typeface="Tahoma" panose="020B0604030504040204" pitchFamily="34" charset="0"/>
                <a:ea typeface="Tahoma" panose="020B0604030504040204" pitchFamily="34" charset="0"/>
                <a:cs typeface="Tahoma" panose="020B0604030504040204" pitchFamily="34" charset="0"/>
              </a:rPr>
              <a:t>“Quase tudo na vida social é produzido por choques e saltos raros, mas consequentes; enquanto que tudo que é estudado sobre a vida social é centrado no ‘normal’, particularmente com métodos de dedução do tipo ‘curvas na forma de sino’ que não revelam praticamente nada” (</a:t>
            </a:r>
            <a:r>
              <a:rPr lang="pt-BR" sz="1400" b="1" dirty="0" err="1" smtClean="0">
                <a:latin typeface="Tahoma" panose="020B0604030504040204" pitchFamily="34" charset="0"/>
                <a:ea typeface="Tahoma" panose="020B0604030504040204" pitchFamily="34" charset="0"/>
                <a:cs typeface="Tahoma" panose="020B0604030504040204" pitchFamily="34" charset="0"/>
              </a:rPr>
              <a:t>Nassim</a:t>
            </a:r>
            <a:r>
              <a:rPr lang="pt-BR" sz="1400" b="1" dirty="0" smtClean="0">
                <a:latin typeface="Tahoma" panose="020B0604030504040204" pitchFamily="34" charset="0"/>
                <a:ea typeface="Tahoma" panose="020B0604030504040204" pitchFamily="34" charset="0"/>
                <a:cs typeface="Tahoma" panose="020B0604030504040204" pitchFamily="34" charset="0"/>
              </a:rPr>
              <a:t> Nicholas </a:t>
            </a:r>
            <a:r>
              <a:rPr lang="pt-BR" sz="1400" b="1" dirty="0" err="1" smtClean="0">
                <a:latin typeface="Tahoma" panose="020B0604030504040204" pitchFamily="34" charset="0"/>
                <a:ea typeface="Tahoma" panose="020B0604030504040204" pitchFamily="34" charset="0"/>
                <a:cs typeface="Tahoma" panose="020B0604030504040204" pitchFamily="34" charset="0"/>
              </a:rPr>
              <a:t>Taleb</a:t>
            </a:r>
            <a:r>
              <a:rPr lang="pt-BR" sz="1400" b="1" dirty="0" smtClean="0">
                <a:latin typeface="Tahoma" panose="020B0604030504040204" pitchFamily="34" charset="0"/>
                <a:ea typeface="Tahoma" panose="020B0604030504040204" pitchFamily="34" charset="0"/>
                <a:cs typeface="Tahoma" panose="020B0604030504040204" pitchFamily="34" charset="0"/>
              </a:rPr>
              <a:t>).</a:t>
            </a:r>
            <a:endParaRPr lang="pt-BR" sz="1400" b="1" dirty="0">
              <a:latin typeface="Tahoma" panose="020B0604030504040204" pitchFamily="34" charset="0"/>
              <a:ea typeface="Tahoma" panose="020B0604030504040204" pitchFamily="34" charset="0"/>
              <a:cs typeface="Tahoma" panose="020B0604030504040204" pitchFamily="34" charset="0"/>
            </a:endParaRPr>
          </a:p>
        </p:txBody>
      </p:sp>
      <p:sp>
        <p:nvSpPr>
          <p:cNvPr id="10" name="Retângulo 9"/>
          <p:cNvSpPr/>
          <p:nvPr/>
        </p:nvSpPr>
        <p:spPr>
          <a:xfrm>
            <a:off x="11873552" y="6457890"/>
            <a:ext cx="351454" cy="400110"/>
          </a:xfrm>
          <a:prstGeom prst="rect">
            <a:avLst/>
          </a:prstGeom>
          <a:noFill/>
        </p:spPr>
        <p:txBody>
          <a:bodyPr wrap="square" lIns="91440" tIns="45720" rIns="91440" bIns="45720">
            <a:spAutoFit/>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pt-BR" sz="2000" b="1" cap="none" spc="50" dirty="0">
                <a:ln w="9525" cmpd="sng">
                  <a:solidFill>
                    <a:schemeClr val="accent1"/>
                  </a:solidFill>
                  <a:prstDash val="solid"/>
                </a:ln>
                <a:solidFill>
                  <a:srgbClr val="70AD47">
                    <a:tint val="1000"/>
                  </a:srgbClr>
                </a:solidFill>
                <a:effectLst>
                  <a:glow rad="38100">
                    <a:schemeClr val="accent1">
                      <a:alpha val="40000"/>
                    </a:schemeClr>
                  </a:glow>
                </a:effectLst>
              </a:rPr>
              <a:t>A</a:t>
            </a:r>
          </a:p>
        </p:txBody>
      </p:sp>
      <p:sp>
        <p:nvSpPr>
          <p:cNvPr id="4" name="Retângulo 3"/>
          <p:cNvSpPr/>
          <p:nvPr/>
        </p:nvSpPr>
        <p:spPr>
          <a:xfrm rot="21118641">
            <a:off x="9382200" y="2347161"/>
            <a:ext cx="1365656" cy="1127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b="15359"/>
          <a:stretch/>
        </p:blipFill>
        <p:spPr>
          <a:xfrm>
            <a:off x="7269157" y="1323668"/>
            <a:ext cx="4680595" cy="4204612"/>
          </a:xfrm>
          <a:prstGeom prst="rect">
            <a:avLst/>
          </a:prstGeom>
        </p:spPr>
      </p:pic>
    </p:spTree>
    <p:extLst>
      <p:ext uri="{BB962C8B-B14F-4D97-AF65-F5344CB8AC3E}">
        <p14:creationId xmlns:p14="http://schemas.microsoft.com/office/powerpoint/2010/main" val="513318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327546" y="14268"/>
            <a:ext cx="11546006" cy="132343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Cisne Negro e a imprevisibilidade matemática?</a:t>
            </a:r>
          </a:p>
          <a:p>
            <a:pPr algn="ctr"/>
            <a:r>
              <a:rPr lang="pt-BR" sz="16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pt-BR" sz="1600" b="1" dirty="0" err="1"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Nassim</a:t>
            </a:r>
            <a:r>
              <a:rPr lang="pt-BR" sz="16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pt-BR" sz="1600" b="1" dirty="0" err="1"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Taleb</a:t>
            </a:r>
            <a:r>
              <a:rPr lang="pt-BR" sz="16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fez previsão da crise de 2008 pelas fraudes financeiras, fraude moral e ganância pura)</a:t>
            </a:r>
            <a:endParaRPr lang="pt-BR" sz="16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pt-BR" dirty="0">
              <a:solidFill>
                <a:schemeClr val="bg1"/>
              </a:solidFill>
              <a:effectLst>
                <a:outerShdw blurRad="38100" dist="38100" dir="2700000" algn="tl">
                  <a:srgbClr val="000000">
                    <a:alpha val="43137"/>
                  </a:srgbClr>
                </a:outerShdw>
              </a:effectLst>
            </a:endParaRPr>
          </a:p>
        </p:txBody>
      </p:sp>
      <p:pic>
        <p:nvPicPr>
          <p:cNvPr id="3" name="Imagem 2"/>
          <p:cNvPicPr>
            <a:picLocks noChangeAspect="1"/>
          </p:cNvPicPr>
          <p:nvPr/>
        </p:nvPicPr>
        <p:blipFill rotWithShape="1">
          <a:blip r:embed="rId2">
            <a:extLst>
              <a:ext uri="{28A0092B-C50C-407E-A947-70E740481C1C}">
                <a14:useLocalDpi xmlns:a14="http://schemas.microsoft.com/office/drawing/2010/main" val="0"/>
              </a:ext>
            </a:extLst>
          </a:blip>
          <a:srcRect l="1495" t="1920" r="2825" b="1365"/>
          <a:stretch/>
        </p:blipFill>
        <p:spPr>
          <a:xfrm>
            <a:off x="417267" y="1541735"/>
            <a:ext cx="5832649" cy="4320480"/>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075" y="1541735"/>
            <a:ext cx="5760640" cy="4320480"/>
          </a:xfrm>
          <a:prstGeom prst="rect">
            <a:avLst/>
          </a:prstGeom>
        </p:spPr>
      </p:pic>
      <p:sp>
        <p:nvSpPr>
          <p:cNvPr id="7" name="CaixaDeTexto 5"/>
          <p:cNvSpPr txBox="1"/>
          <p:nvPr/>
        </p:nvSpPr>
        <p:spPr>
          <a:xfrm>
            <a:off x="350520" y="5971550"/>
            <a:ext cx="11490960" cy="523220"/>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pt-BR" sz="1400" b="1" dirty="0">
                <a:latin typeface="Tahoma" panose="020B0604030504040204" pitchFamily="34" charset="0"/>
                <a:ea typeface="Tahoma" panose="020B0604030504040204" pitchFamily="34" charset="0"/>
                <a:cs typeface="Tahoma" panose="020B0604030504040204" pitchFamily="34" charset="0"/>
              </a:rPr>
              <a:t> </a:t>
            </a:r>
            <a:r>
              <a:rPr lang="pt-BR" sz="1400" b="1" dirty="0" smtClean="0">
                <a:latin typeface="Tahoma" panose="020B0604030504040204" pitchFamily="34" charset="0"/>
                <a:ea typeface="Tahoma" panose="020B0604030504040204" pitchFamily="34" charset="0"/>
                <a:cs typeface="Tahoma" panose="020B0604030504040204" pitchFamily="34" charset="0"/>
              </a:rPr>
              <a:t>“Antes da descoberta da Austrália, as pessoas do Antigo Mundo estavam convencidas de que todos os cisnes eram brancos” (</a:t>
            </a:r>
            <a:r>
              <a:rPr lang="pt-BR" sz="1400" b="1" dirty="0" err="1" smtClean="0">
                <a:latin typeface="Tahoma" panose="020B0604030504040204" pitchFamily="34" charset="0"/>
                <a:ea typeface="Tahoma" panose="020B0604030504040204" pitchFamily="34" charset="0"/>
                <a:cs typeface="Tahoma" panose="020B0604030504040204" pitchFamily="34" charset="0"/>
              </a:rPr>
              <a:t>Nassim</a:t>
            </a:r>
            <a:r>
              <a:rPr lang="pt-BR" sz="1400" b="1" dirty="0" smtClean="0">
                <a:latin typeface="Tahoma" panose="020B0604030504040204" pitchFamily="34" charset="0"/>
                <a:ea typeface="Tahoma" panose="020B0604030504040204" pitchFamily="34" charset="0"/>
                <a:cs typeface="Tahoma" panose="020B0604030504040204" pitchFamily="34" charset="0"/>
              </a:rPr>
              <a:t> Nicholas </a:t>
            </a:r>
            <a:r>
              <a:rPr lang="pt-BR" sz="1400" b="1" dirty="0" err="1" smtClean="0">
                <a:latin typeface="Tahoma" panose="020B0604030504040204" pitchFamily="34" charset="0"/>
                <a:ea typeface="Tahoma" panose="020B0604030504040204" pitchFamily="34" charset="0"/>
                <a:cs typeface="Tahoma" panose="020B0604030504040204" pitchFamily="34" charset="0"/>
              </a:rPr>
              <a:t>Taleb</a:t>
            </a:r>
            <a:r>
              <a:rPr lang="pt-BR" sz="1400" b="1" dirty="0" smtClean="0">
                <a:latin typeface="Tahoma" panose="020B0604030504040204" pitchFamily="34" charset="0"/>
                <a:ea typeface="Tahoma" panose="020B0604030504040204" pitchFamily="34" charset="0"/>
                <a:cs typeface="Tahoma" panose="020B0604030504040204" pitchFamily="34" charset="0"/>
              </a:rPr>
              <a:t>, no livro </a:t>
            </a:r>
            <a:r>
              <a:rPr lang="pt-BR" sz="1400" b="1" i="1" dirty="0" smtClean="0">
                <a:latin typeface="Tahoma" panose="020B0604030504040204" pitchFamily="34" charset="0"/>
                <a:ea typeface="Tahoma" panose="020B0604030504040204" pitchFamily="34" charset="0"/>
                <a:cs typeface="Tahoma" panose="020B0604030504040204" pitchFamily="34" charset="0"/>
              </a:rPr>
              <a:t>A Lógica do Cisne Negro: o impacto do altamente improvável</a:t>
            </a:r>
            <a:r>
              <a:rPr lang="pt-BR" sz="1400" b="1" dirty="0" smtClean="0">
                <a:latin typeface="Tahoma" panose="020B0604030504040204" pitchFamily="34" charset="0"/>
                <a:ea typeface="Tahoma" panose="020B0604030504040204" pitchFamily="34" charset="0"/>
                <a:cs typeface="Tahoma" panose="020B0604030504040204" pitchFamily="34" charset="0"/>
              </a:rPr>
              <a:t>, 2015, 9ª. </a:t>
            </a:r>
            <a:r>
              <a:rPr lang="pt-BR" sz="1400" b="1" dirty="0" err="1" smtClean="0">
                <a:latin typeface="Tahoma" panose="020B0604030504040204" pitchFamily="34" charset="0"/>
                <a:ea typeface="Tahoma" panose="020B0604030504040204" pitchFamily="34" charset="0"/>
                <a:cs typeface="Tahoma" panose="020B0604030504040204" pitchFamily="34" charset="0"/>
              </a:rPr>
              <a:t>ed</a:t>
            </a:r>
            <a:r>
              <a:rPr lang="pt-BR" sz="1400" b="1" dirty="0" smtClean="0">
                <a:latin typeface="Tahoma" panose="020B0604030504040204" pitchFamily="34" charset="0"/>
                <a:ea typeface="Tahoma" panose="020B0604030504040204" pitchFamily="34" charset="0"/>
                <a:cs typeface="Tahoma" panose="020B0604030504040204" pitchFamily="34" charset="0"/>
              </a:rPr>
              <a:t>)</a:t>
            </a:r>
            <a:endParaRPr lang="pt-BR" sz="1400" dirty="0"/>
          </a:p>
        </p:txBody>
      </p:sp>
    </p:spTree>
    <p:extLst>
      <p:ext uri="{BB962C8B-B14F-4D97-AF65-F5344CB8AC3E}">
        <p14:creationId xmlns:p14="http://schemas.microsoft.com/office/powerpoint/2010/main" val="1244573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aixaDeTexto 5"/>
          <p:cNvSpPr txBox="1"/>
          <p:nvPr/>
        </p:nvSpPr>
        <p:spPr>
          <a:xfrm>
            <a:off x="327546" y="94336"/>
            <a:ext cx="11546006" cy="5232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t>
            </a:r>
            <a:r>
              <a:rPr lang="pt-B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étodos qualitativo e quantitativo</a:t>
            </a:r>
            <a:endParaRPr lang="pt-BR" dirty="0">
              <a:solidFill>
                <a:schemeClr val="bg1"/>
              </a:solidFill>
              <a:effectLst>
                <a:outerShdw blurRad="38100" dist="38100" dir="2700000" algn="tl">
                  <a:srgbClr val="000000">
                    <a:alpha val="43137"/>
                  </a:srgbClr>
                </a:outerShdw>
              </a:effectLst>
            </a:endParaRPr>
          </a:p>
        </p:txBody>
      </p:sp>
      <p:sp>
        <p:nvSpPr>
          <p:cNvPr id="7" name="CaixaDeTexto 6"/>
          <p:cNvSpPr txBox="1"/>
          <p:nvPr/>
        </p:nvSpPr>
        <p:spPr>
          <a:xfrm>
            <a:off x="363184" y="6369496"/>
            <a:ext cx="11490960" cy="307777"/>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ctr">
              <a:defRPr>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1400" b="1" dirty="0" smtClean="0">
                <a:latin typeface="Tahoma" panose="020B0604030504040204" pitchFamily="34" charset="0"/>
                <a:ea typeface="Tahoma" panose="020B0604030504040204" pitchFamily="34" charset="0"/>
                <a:cs typeface="Tahoma" panose="020B0604030504040204" pitchFamily="34" charset="0"/>
              </a:rPr>
              <a:t>“A verdade não está com os homens, mas entre os homens” (Sócrates, 469-399 a.C.).</a:t>
            </a:r>
            <a:endParaRPr lang="pt-BR" sz="1400" b="1" dirty="0">
              <a:latin typeface="Tahoma" panose="020B0604030504040204" pitchFamily="34" charset="0"/>
              <a:ea typeface="Tahoma" panose="020B0604030504040204" pitchFamily="34" charset="0"/>
              <a:cs typeface="Tahoma" panose="020B0604030504040204" pitchFamily="34" charset="0"/>
            </a:endParaRPr>
          </a:p>
        </p:txBody>
      </p:sp>
      <p:pic>
        <p:nvPicPr>
          <p:cNvPr id="5" name="Imagem 4"/>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63184" y="863600"/>
            <a:ext cx="11490960" cy="5373712"/>
          </a:xfrm>
          <a:prstGeom prst="rect">
            <a:avLst/>
          </a:prstGeom>
        </p:spPr>
      </p:pic>
      <p:sp>
        <p:nvSpPr>
          <p:cNvPr id="9" name="CaixaDeTexto 8"/>
          <p:cNvSpPr txBox="1"/>
          <p:nvPr/>
        </p:nvSpPr>
        <p:spPr>
          <a:xfrm>
            <a:off x="2279576" y="1556792"/>
            <a:ext cx="2222916" cy="461665"/>
          </a:xfrm>
          <a:prstGeom prst="rect">
            <a:avLst/>
          </a:prstGeom>
          <a:solidFill>
            <a:srgbClr val="002060"/>
          </a:solidFill>
        </p:spPr>
        <p:txBody>
          <a:bodyPr wrap="none" rtlCol="0">
            <a:spAutoFit/>
          </a:bodyPr>
          <a:lstStyle/>
          <a:p>
            <a:r>
              <a:rPr lang="pt-BR" sz="2400" b="1" dirty="0" smtClean="0">
                <a:solidFill>
                  <a:schemeClr val="bg1"/>
                </a:solidFill>
              </a:rPr>
              <a:t>QUALITATIVO</a:t>
            </a:r>
            <a:endParaRPr lang="pt-BR" sz="2400" b="1" dirty="0">
              <a:solidFill>
                <a:schemeClr val="bg1"/>
              </a:solidFill>
            </a:endParaRPr>
          </a:p>
        </p:txBody>
      </p:sp>
      <p:sp>
        <p:nvSpPr>
          <p:cNvPr id="12" name="CaixaDeTexto 11"/>
          <p:cNvSpPr txBox="1"/>
          <p:nvPr/>
        </p:nvSpPr>
        <p:spPr>
          <a:xfrm>
            <a:off x="7824192" y="1556791"/>
            <a:ext cx="2445734" cy="461665"/>
          </a:xfrm>
          <a:prstGeom prst="rect">
            <a:avLst/>
          </a:prstGeom>
          <a:solidFill>
            <a:srgbClr val="002060"/>
          </a:solidFill>
        </p:spPr>
        <p:txBody>
          <a:bodyPr wrap="none" rtlCol="0">
            <a:spAutoFit/>
          </a:bodyPr>
          <a:lstStyle/>
          <a:p>
            <a:r>
              <a:rPr lang="pt-BR" sz="2400" b="1" dirty="0" smtClean="0">
                <a:solidFill>
                  <a:schemeClr val="bg1"/>
                </a:solidFill>
              </a:rPr>
              <a:t>QUANTITATIVO</a:t>
            </a:r>
            <a:endParaRPr lang="pt-BR" sz="2400" b="1" dirty="0">
              <a:solidFill>
                <a:schemeClr val="bg1"/>
              </a:solidFill>
            </a:endParaRPr>
          </a:p>
        </p:txBody>
      </p:sp>
      <p:sp>
        <p:nvSpPr>
          <p:cNvPr id="11" name="CaixaDeTexto 10"/>
          <p:cNvSpPr txBox="1"/>
          <p:nvPr/>
        </p:nvSpPr>
        <p:spPr>
          <a:xfrm>
            <a:off x="479376" y="2158137"/>
            <a:ext cx="4896544" cy="3631763"/>
          </a:xfrm>
          <a:prstGeom prst="rect">
            <a:avLst/>
          </a:prstGeom>
          <a:noFill/>
        </p:spPr>
        <p:txBody>
          <a:bodyPr wrap="square" rtlCol="0">
            <a:spAutoFit/>
          </a:bodyPr>
          <a:lstStyle/>
          <a:p>
            <a:r>
              <a:rPr lang="pt-B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Abordagem:</a:t>
            </a:r>
            <a:r>
              <a:rPr lang="pt-BR" dirty="0" smtClean="0">
                <a:latin typeface="Tahoma" panose="020B0604030504040204" pitchFamily="34" charset="0"/>
                <a:ea typeface="Tahoma" panose="020B0604030504040204" pitchFamily="34" charset="0"/>
                <a:cs typeface="Tahoma" panose="020B0604030504040204" pitchFamily="34" charset="0"/>
              </a:rPr>
              <a:t> </a:t>
            </a:r>
            <a:r>
              <a:rPr lang="pt-BR" b="1" dirty="0" smtClean="0">
                <a:solidFill>
                  <a:schemeClr val="bg1"/>
                </a:solidFill>
                <a:latin typeface="Tahoma" panose="020B0604030504040204" pitchFamily="34" charset="0"/>
                <a:ea typeface="Tahoma" panose="020B0604030504040204" pitchFamily="34" charset="0"/>
                <a:cs typeface="Tahoma" panose="020B0604030504040204" pitchFamily="34" charset="0"/>
              </a:rPr>
              <a:t>indutiva</a:t>
            </a:r>
          </a:p>
          <a:p>
            <a:endParaRPr lang="pt-BR" sz="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pt-B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Objetivo:</a:t>
            </a:r>
            <a:r>
              <a:rPr lang="pt-BR" b="1" dirty="0" smtClean="0">
                <a:solidFill>
                  <a:schemeClr val="bg1"/>
                </a:solidFill>
                <a:latin typeface="Tahoma" panose="020B0604030504040204" pitchFamily="34" charset="0"/>
                <a:ea typeface="Tahoma" panose="020B0604030504040204" pitchFamily="34" charset="0"/>
                <a:cs typeface="Tahoma" panose="020B0604030504040204" pitchFamily="34" charset="0"/>
              </a:rPr>
              <a:t> profundidade, </a:t>
            </a:r>
          </a:p>
          <a:p>
            <a:r>
              <a:rPr lang="pt-BR"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pt-BR" b="1" dirty="0" smtClean="0">
                <a:solidFill>
                  <a:schemeClr val="bg1"/>
                </a:solidFill>
                <a:latin typeface="Tahoma" panose="020B0604030504040204" pitchFamily="34" charset="0"/>
                <a:ea typeface="Tahoma" panose="020B0604030504040204" pitchFamily="34" charset="0"/>
                <a:cs typeface="Tahoma" panose="020B0604030504040204" pitchFamily="34" charset="0"/>
              </a:rPr>
              <a:t>                  gerar hipóteses</a:t>
            </a:r>
          </a:p>
          <a:p>
            <a:endParaRPr lang="pt-BR" sz="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pt-B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Configuração: </a:t>
            </a:r>
            <a:r>
              <a:rPr lang="pt-BR" b="1" dirty="0" smtClean="0">
                <a:solidFill>
                  <a:schemeClr val="bg1"/>
                </a:solidFill>
                <a:latin typeface="Tahoma" panose="020B0604030504040204" pitchFamily="34" charset="0"/>
                <a:ea typeface="Tahoma" panose="020B0604030504040204" pitchFamily="34" charset="0"/>
                <a:cs typeface="Tahoma" panose="020B0604030504040204" pitchFamily="34" charset="0"/>
              </a:rPr>
              <a:t>natural </a:t>
            </a:r>
          </a:p>
          <a:p>
            <a:endParaRPr lang="pt-BR" sz="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pt-B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Amostragem:</a:t>
            </a:r>
            <a:r>
              <a:rPr lang="pt-BR" b="1" dirty="0" smtClean="0">
                <a:solidFill>
                  <a:schemeClr val="bg1"/>
                </a:solidFill>
                <a:latin typeface="Tahoma" panose="020B0604030504040204" pitchFamily="34" charset="0"/>
                <a:ea typeface="Tahoma" panose="020B0604030504040204" pitchFamily="34" charset="0"/>
                <a:cs typeface="Tahoma" panose="020B0604030504040204" pitchFamily="34" charset="0"/>
              </a:rPr>
              <a:t> proposital</a:t>
            </a:r>
          </a:p>
          <a:p>
            <a:endParaRPr lang="pt-BR" sz="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pt-BR"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pt-B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Coleta de dados: </a:t>
            </a:r>
            <a:r>
              <a:rPr lang="pt-BR" b="1" dirty="0" smtClean="0">
                <a:solidFill>
                  <a:schemeClr val="bg1"/>
                </a:solidFill>
                <a:latin typeface="Tahoma" panose="020B0604030504040204" pitchFamily="34" charset="0"/>
                <a:ea typeface="Tahoma" panose="020B0604030504040204" pitchFamily="34" charset="0"/>
                <a:cs typeface="Tahoma" panose="020B0604030504040204" pitchFamily="34" charset="0"/>
              </a:rPr>
              <a:t>entrevistas,</a:t>
            </a:r>
          </a:p>
          <a:p>
            <a:r>
              <a:rPr lang="pt-BR"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pt-BR" b="1" dirty="0" smtClean="0">
                <a:solidFill>
                  <a:schemeClr val="bg1"/>
                </a:solidFill>
                <a:latin typeface="Tahoma" panose="020B0604030504040204" pitchFamily="34" charset="0"/>
                <a:ea typeface="Tahoma" panose="020B0604030504040204" pitchFamily="34" charset="0"/>
                <a:cs typeface="Tahoma" panose="020B0604030504040204" pitchFamily="34" charset="0"/>
              </a:rPr>
              <a:t>         ferramentas de observação</a:t>
            </a:r>
          </a:p>
          <a:p>
            <a:r>
              <a:rPr lang="pt-BR"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pt-BR" b="1" dirty="0" smtClean="0">
                <a:solidFill>
                  <a:schemeClr val="bg1"/>
                </a:solidFill>
                <a:latin typeface="Tahoma" panose="020B0604030504040204" pitchFamily="34" charset="0"/>
                <a:ea typeface="Tahoma" panose="020B0604030504040204" pitchFamily="34" charset="0"/>
                <a:cs typeface="Tahoma" panose="020B0604030504040204" pitchFamily="34" charset="0"/>
              </a:rPr>
              <a:t>  (ISO IEC 31010, p.e.)</a:t>
            </a:r>
          </a:p>
          <a:p>
            <a:pPr defTabSz="533400"/>
            <a:r>
              <a:rPr lang="pt-BR"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pt-B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Análise de dados: </a:t>
            </a:r>
            <a:r>
              <a:rPr lang="pt-BR" b="1" dirty="0" smtClean="0">
                <a:solidFill>
                  <a:schemeClr val="bg1"/>
                </a:solidFill>
                <a:latin typeface="Tahoma" panose="020B0604030504040204" pitchFamily="34" charset="0"/>
                <a:ea typeface="Tahoma" panose="020B0604030504040204" pitchFamily="34" charset="0"/>
                <a:cs typeface="Tahoma" panose="020B0604030504040204" pitchFamily="34" charset="0"/>
              </a:rPr>
              <a:t>interpretação</a:t>
            </a:r>
          </a:p>
          <a:p>
            <a:pPr defTabSz="533400"/>
            <a:r>
              <a:rPr lang="pt-BR" b="1" dirty="0" smtClean="0">
                <a:solidFill>
                  <a:schemeClr val="bg1"/>
                </a:solidFill>
                <a:latin typeface="Tahoma" panose="020B0604030504040204" pitchFamily="34" charset="0"/>
                <a:ea typeface="Tahoma" panose="020B0604030504040204" pitchFamily="34" charset="0"/>
                <a:cs typeface="Tahoma" panose="020B0604030504040204" pitchFamily="34" charset="0"/>
              </a:rPr>
              <a:t>                                             iterativa</a:t>
            </a:r>
            <a:endParaRPr lang="pt-BR"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CaixaDeTexto 13"/>
          <p:cNvSpPr txBox="1"/>
          <p:nvPr/>
        </p:nvSpPr>
        <p:spPr>
          <a:xfrm>
            <a:off x="6312024" y="2240132"/>
            <a:ext cx="5760640" cy="3631763"/>
          </a:xfrm>
          <a:prstGeom prst="rect">
            <a:avLst/>
          </a:prstGeom>
          <a:noFill/>
        </p:spPr>
        <p:txBody>
          <a:bodyPr wrap="square" rtlCol="0">
            <a:spAutoFit/>
          </a:bodyPr>
          <a:lstStyle/>
          <a:p>
            <a:r>
              <a:rPr lang="pt-B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Abordagem:</a:t>
            </a:r>
            <a:r>
              <a:rPr lang="pt-BR" dirty="0" smtClean="0">
                <a:latin typeface="Tahoma" panose="020B0604030504040204" pitchFamily="34" charset="0"/>
                <a:ea typeface="Tahoma" panose="020B0604030504040204" pitchFamily="34" charset="0"/>
                <a:cs typeface="Tahoma" panose="020B0604030504040204" pitchFamily="34" charset="0"/>
              </a:rPr>
              <a:t> </a:t>
            </a:r>
            <a:r>
              <a:rPr lang="pt-BR" b="1" dirty="0" smtClean="0">
                <a:solidFill>
                  <a:schemeClr val="bg1"/>
                </a:solidFill>
                <a:latin typeface="Tahoma" panose="020B0604030504040204" pitchFamily="34" charset="0"/>
                <a:ea typeface="Tahoma" panose="020B0604030504040204" pitchFamily="34" charset="0"/>
                <a:cs typeface="Tahoma" panose="020B0604030504040204" pitchFamily="34" charset="0"/>
              </a:rPr>
              <a:t>dedutiva</a:t>
            </a:r>
          </a:p>
          <a:p>
            <a:endParaRPr lang="pt-BR" sz="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pt-B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Objetivo:</a:t>
            </a:r>
            <a:r>
              <a:rPr lang="pt-BR"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amplitude, teste 			              de hipóteses</a:t>
            </a:r>
          </a:p>
          <a:p>
            <a:endParaRPr lang="pt-BR" sz="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pt-B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Configuração: </a:t>
            </a:r>
            <a:r>
              <a:rPr lang="pt-BR" b="1" dirty="0" smtClean="0">
                <a:solidFill>
                  <a:schemeClr val="bg1"/>
                </a:solidFill>
                <a:latin typeface="Tahoma" panose="020B0604030504040204" pitchFamily="34" charset="0"/>
                <a:ea typeface="Tahoma" panose="020B0604030504040204" pitchFamily="34" charset="0"/>
                <a:cs typeface="Tahoma" panose="020B0604030504040204" pitchFamily="34" charset="0"/>
              </a:rPr>
              <a:t>experimental</a:t>
            </a:r>
          </a:p>
          <a:p>
            <a:endParaRPr lang="pt-BR" sz="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pt-B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Amostragem:</a:t>
            </a:r>
            <a:r>
              <a:rPr lang="pt-BR" b="1" dirty="0" smtClean="0">
                <a:solidFill>
                  <a:schemeClr val="bg1"/>
                </a:solidFill>
                <a:latin typeface="Tahoma" panose="020B0604030504040204" pitchFamily="34" charset="0"/>
                <a:ea typeface="Tahoma" panose="020B0604030504040204" pitchFamily="34" charset="0"/>
                <a:cs typeface="Tahoma" panose="020B0604030504040204" pitchFamily="34" charset="0"/>
              </a:rPr>
              <a:t> randômica</a:t>
            </a:r>
          </a:p>
          <a:p>
            <a:endParaRPr lang="pt-BR" sz="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pt-BR"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pt-B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Coleta de dados: </a:t>
            </a:r>
            <a:r>
              <a:rPr lang="pt-BR" b="1" dirty="0" smtClean="0">
                <a:solidFill>
                  <a:schemeClr val="bg1"/>
                </a:solidFill>
                <a:latin typeface="Tahoma" panose="020B0604030504040204" pitchFamily="34" charset="0"/>
                <a:ea typeface="Tahoma" panose="020B0604030504040204" pitchFamily="34" charset="0"/>
                <a:cs typeface="Tahoma" panose="020B0604030504040204" pitchFamily="34" charset="0"/>
              </a:rPr>
              <a:t>pesquisas,</a:t>
            </a:r>
          </a:p>
          <a:p>
            <a:r>
              <a:rPr lang="pt-BR" b="1" dirty="0" smtClean="0">
                <a:solidFill>
                  <a:schemeClr val="bg1"/>
                </a:solidFill>
                <a:latin typeface="Tahoma" panose="020B0604030504040204" pitchFamily="34" charset="0"/>
                <a:ea typeface="Tahoma" panose="020B0604030504040204" pitchFamily="34" charset="0"/>
                <a:cs typeface="Tahoma" panose="020B0604030504040204" pitchFamily="34" charset="0"/>
              </a:rPr>
              <a:t>		     dados administrativos</a:t>
            </a:r>
          </a:p>
          <a:p>
            <a:pPr defTabSz="533400"/>
            <a:r>
              <a:rPr lang="pt-BR"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pt-B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Análise de dados: </a:t>
            </a:r>
            <a:r>
              <a:rPr lang="pt-BR" b="1" dirty="0" smtClean="0">
                <a:solidFill>
                  <a:schemeClr val="bg1"/>
                </a:solidFill>
                <a:latin typeface="Tahoma" panose="020B0604030504040204" pitchFamily="34" charset="0"/>
                <a:ea typeface="Tahoma" panose="020B0604030504040204" pitchFamily="34" charset="0"/>
                <a:cs typeface="Tahoma" panose="020B0604030504040204" pitchFamily="34" charset="0"/>
              </a:rPr>
              <a:t>testes</a:t>
            </a:r>
          </a:p>
          <a:p>
            <a:pPr defTabSz="533400"/>
            <a:r>
              <a:rPr lang="pt-BR" b="1" dirty="0" smtClean="0">
                <a:solidFill>
                  <a:schemeClr val="bg1"/>
                </a:solidFill>
                <a:latin typeface="Tahoma" panose="020B0604030504040204" pitchFamily="34" charset="0"/>
                <a:ea typeface="Tahoma" panose="020B0604030504040204" pitchFamily="34" charset="0"/>
                <a:cs typeface="Tahoma" panose="020B0604030504040204" pitchFamily="34" charset="0"/>
              </a:rPr>
              <a:t>		estatísticos, modelagem</a:t>
            </a:r>
          </a:p>
          <a:p>
            <a:pPr defTabSz="533400"/>
            <a:r>
              <a:rPr lang="pt-BR"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pt-BR"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CaixaDeTexto 14"/>
          <p:cNvSpPr txBox="1"/>
          <p:nvPr/>
        </p:nvSpPr>
        <p:spPr>
          <a:xfrm>
            <a:off x="5084184" y="2058274"/>
            <a:ext cx="2048959" cy="461665"/>
          </a:xfrm>
          <a:prstGeom prst="rect">
            <a:avLst/>
          </a:prstGeom>
          <a:solidFill>
            <a:srgbClr val="002060"/>
          </a:solidFill>
        </p:spPr>
        <p:txBody>
          <a:bodyPr wrap="none" rtlCol="0">
            <a:spAutoFit/>
          </a:bodyPr>
          <a:lstStyle/>
          <a:p>
            <a:r>
              <a:rPr lang="pt-BR" sz="2400" b="1" dirty="0" smtClean="0">
                <a:solidFill>
                  <a:schemeClr val="bg1"/>
                </a:solidFill>
              </a:rPr>
              <a:t>MISTURADO</a:t>
            </a:r>
            <a:endParaRPr lang="pt-BR" sz="2400" b="1" dirty="0">
              <a:solidFill>
                <a:schemeClr val="bg1"/>
              </a:solidFill>
            </a:endParaRPr>
          </a:p>
        </p:txBody>
      </p:sp>
      <p:sp>
        <p:nvSpPr>
          <p:cNvPr id="13" name="CaixaDeTexto 12"/>
          <p:cNvSpPr txBox="1"/>
          <p:nvPr/>
        </p:nvSpPr>
        <p:spPr>
          <a:xfrm>
            <a:off x="4361084" y="4049538"/>
            <a:ext cx="3510406" cy="1231106"/>
          </a:xfrm>
          <a:prstGeom prst="rect">
            <a:avLst/>
          </a:prstGeom>
          <a:noFill/>
        </p:spPr>
        <p:txBody>
          <a:bodyPr wrap="square" rtlCol="0">
            <a:spAutoFit/>
          </a:bodyPr>
          <a:lstStyle/>
          <a:p>
            <a:pPr algn="ctr"/>
            <a:r>
              <a:rPr lang="pt-BR" sz="2000" b="1" i="1" dirty="0" smtClean="0">
                <a:solidFill>
                  <a:srgbClr val="002060"/>
                </a:solidFill>
              </a:rPr>
              <a:t>“A verdade não está com</a:t>
            </a:r>
          </a:p>
          <a:p>
            <a:pPr algn="ctr"/>
            <a:r>
              <a:rPr lang="pt-BR" sz="2000" b="1" i="1" dirty="0" smtClean="0">
                <a:solidFill>
                  <a:srgbClr val="002060"/>
                </a:solidFill>
              </a:rPr>
              <a:t>A nem com B, está entre</a:t>
            </a:r>
          </a:p>
          <a:p>
            <a:pPr algn="ctr"/>
            <a:r>
              <a:rPr lang="pt-BR" sz="2000" b="1" i="1" dirty="0" smtClean="0">
                <a:solidFill>
                  <a:srgbClr val="002060"/>
                </a:solidFill>
              </a:rPr>
              <a:t>A e B”</a:t>
            </a:r>
          </a:p>
          <a:p>
            <a:pPr algn="ctr"/>
            <a:r>
              <a:rPr lang="pt-BR" sz="1400" b="1" dirty="0" smtClean="0">
                <a:solidFill>
                  <a:srgbClr val="002060"/>
                </a:solidFill>
              </a:rPr>
              <a:t>(Confúcio, 551-479 a.C.)</a:t>
            </a:r>
            <a:endParaRPr lang="pt-BR" sz="1400" b="1" dirty="0">
              <a:solidFill>
                <a:srgbClr val="002060"/>
              </a:solidFill>
            </a:endParaRPr>
          </a:p>
        </p:txBody>
      </p:sp>
      <p:pic>
        <p:nvPicPr>
          <p:cNvPr id="16" name="Imagem 15"/>
          <p:cNvPicPr>
            <a:picLocks noChangeAspect="1"/>
          </p:cNvPicPr>
          <p:nvPr/>
        </p:nvPicPr>
        <p:blipFill rotWithShape="1">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r="32675"/>
          <a:stretch/>
        </p:blipFill>
        <p:spPr>
          <a:xfrm>
            <a:off x="4668289" y="2633940"/>
            <a:ext cx="1270730" cy="1415597"/>
          </a:xfrm>
          <a:prstGeom prst="rect">
            <a:avLst/>
          </a:prstGeom>
          <a:effectLst>
            <a:softEdge rad="63500"/>
          </a:effectLst>
        </p:spPr>
      </p:pic>
      <p:sp>
        <p:nvSpPr>
          <p:cNvPr id="18" name="Seta para a esquerda e para a direita 17"/>
          <p:cNvSpPr/>
          <p:nvPr/>
        </p:nvSpPr>
        <p:spPr>
          <a:xfrm>
            <a:off x="4502492" y="1510156"/>
            <a:ext cx="33217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4257777" y="757236"/>
            <a:ext cx="691216" cy="923330"/>
          </a:xfrm>
          <a:prstGeom prst="rect">
            <a:avLst/>
          </a:prstGeom>
          <a:noFill/>
        </p:spPr>
        <p:txBody>
          <a:bodyPr wrap="none" lIns="91440" tIns="45720" rIns="91440" bIns="45720">
            <a:spAutoFit/>
          </a:bodyPr>
          <a:lstStyle/>
          <a:p>
            <a:pPr algn="ctr"/>
            <a:r>
              <a:rPr lang="pt-BR"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A</a:t>
            </a:r>
            <a:endParaRPr lang="pt-B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7" name="Retângulo 16"/>
          <p:cNvSpPr/>
          <p:nvPr/>
        </p:nvSpPr>
        <p:spPr>
          <a:xfrm>
            <a:off x="7089798" y="741946"/>
            <a:ext cx="691216" cy="923330"/>
          </a:xfrm>
          <a:prstGeom prst="rect">
            <a:avLst/>
          </a:prstGeom>
          <a:noFill/>
        </p:spPr>
        <p:txBody>
          <a:bodyPr wrap="none" lIns="91440" tIns="45720" rIns="91440" bIns="45720">
            <a:spAutoFit/>
          </a:bodyPr>
          <a:lstStyle/>
          <a:p>
            <a:pPr algn="ctr"/>
            <a:r>
              <a:rPr lang="pt-BR" sz="5400" b="1" spc="50" dirty="0">
                <a:ln w="9525" cmpd="sng">
                  <a:solidFill>
                    <a:schemeClr val="accent1"/>
                  </a:solidFill>
                  <a:prstDash val="solid"/>
                </a:ln>
                <a:solidFill>
                  <a:srgbClr val="70AD47">
                    <a:tint val="1000"/>
                  </a:srgbClr>
                </a:solidFill>
                <a:effectLst>
                  <a:glow rad="38100">
                    <a:schemeClr val="accent1">
                      <a:alpha val="40000"/>
                    </a:schemeClr>
                  </a:glow>
                </a:effectLst>
              </a:rPr>
              <a:t>B</a:t>
            </a:r>
            <a:endParaRPr lang="pt-B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3" name="Imagem 2"/>
          <p:cNvPicPr>
            <a:picLocks noChangeAspect="1"/>
          </p:cNvPicPr>
          <p:nvPr/>
        </p:nvPicPr>
        <p:blipFill rotWithShape="1">
          <a:blip r:embed="rId6" cstate="print">
            <a:duotone>
              <a:schemeClr val="accent5">
                <a:shade val="45000"/>
                <a:satMod val="135000"/>
              </a:schemeClr>
              <a:prstClr val="white"/>
            </a:duotone>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l="7433" t="2750" r="6341" b="6951"/>
          <a:stretch/>
        </p:blipFill>
        <p:spPr>
          <a:xfrm>
            <a:off x="6168008" y="2633940"/>
            <a:ext cx="1327867" cy="1445526"/>
          </a:xfrm>
          <a:prstGeom prst="rect">
            <a:avLst/>
          </a:prstGeom>
          <a:effectLst>
            <a:softEdge rad="63500"/>
          </a:effectLst>
        </p:spPr>
      </p:pic>
    </p:spTree>
    <p:extLst>
      <p:ext uri="{BB962C8B-B14F-4D97-AF65-F5344CB8AC3E}">
        <p14:creationId xmlns:p14="http://schemas.microsoft.com/office/powerpoint/2010/main" val="3548943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ço Reservado para Conteúdo 4"/>
          <p:cNvGraphicFramePr>
            <a:graphicFrameLocks/>
          </p:cNvGraphicFramePr>
          <p:nvPr>
            <p:extLst>
              <p:ext uri="{D42A27DB-BD31-4B8C-83A1-F6EECF244321}">
                <p14:modId xmlns:p14="http://schemas.microsoft.com/office/powerpoint/2010/main" val="3416571369"/>
              </p:ext>
            </p:extLst>
          </p:nvPr>
        </p:nvGraphicFramePr>
        <p:xfrm>
          <a:off x="363185" y="1045880"/>
          <a:ext cx="11490959" cy="5027358"/>
        </p:xfrm>
        <a:graphic>
          <a:graphicData uri="http://schemas.openxmlformats.org/drawingml/2006/table">
            <a:tbl>
              <a:tblPr firstRow="1" bandRow="1">
                <a:tableStyleId>{5C22544A-7EE6-4342-B048-85BDC9FD1C3A}</a:tableStyleId>
              </a:tblPr>
              <a:tblGrid>
                <a:gridCol w="1452748">
                  <a:extLst>
                    <a:ext uri="{9D8B030D-6E8A-4147-A177-3AD203B41FA5}">
                      <a16:colId xmlns="" xmlns:a16="http://schemas.microsoft.com/office/drawing/2014/main" val="20000"/>
                    </a:ext>
                  </a:extLst>
                </a:gridCol>
                <a:gridCol w="9233601">
                  <a:extLst>
                    <a:ext uri="{9D8B030D-6E8A-4147-A177-3AD203B41FA5}">
                      <a16:colId xmlns="" xmlns:a16="http://schemas.microsoft.com/office/drawing/2014/main" val="20001"/>
                    </a:ext>
                  </a:extLst>
                </a:gridCol>
                <a:gridCol w="804610">
                  <a:extLst>
                    <a:ext uri="{9D8B030D-6E8A-4147-A177-3AD203B41FA5}">
                      <a16:colId xmlns="" xmlns:a16="http://schemas.microsoft.com/office/drawing/2014/main" val="20002"/>
                    </a:ext>
                  </a:extLst>
                </a:gridCol>
              </a:tblGrid>
              <a:tr h="602847">
                <a:tc>
                  <a:txBody>
                    <a:bodyPr/>
                    <a:lstStyle/>
                    <a:p>
                      <a:pPr algn="ctr">
                        <a:spcAft>
                          <a:spcPts val="200"/>
                        </a:spcAft>
                        <a:tabLst>
                          <a:tab pos="6391275" algn="l"/>
                        </a:tabLst>
                      </a:pPr>
                      <a:r>
                        <a:rPr lang="pt-BR" sz="1800" dirty="0">
                          <a:latin typeface="+mj-lt"/>
                          <a:ea typeface="Times New Roman"/>
                        </a:rPr>
                        <a:t>Descritor</a:t>
                      </a:r>
                      <a:endParaRPr lang="pt-BR" sz="1600" dirty="0">
                        <a:latin typeface="+mj-lt"/>
                        <a:ea typeface="Times New Roman"/>
                      </a:endParaRPr>
                    </a:p>
                  </a:txBody>
                  <a:tcPr marL="65412" marR="65412" marT="0" marB="0" anchor="ctr">
                    <a:solidFill>
                      <a:srgbClr val="00518E"/>
                    </a:solidFill>
                  </a:tcPr>
                </a:tc>
                <a:tc>
                  <a:txBody>
                    <a:bodyPr/>
                    <a:lstStyle/>
                    <a:p>
                      <a:pPr algn="ctr">
                        <a:spcAft>
                          <a:spcPts val="200"/>
                        </a:spcAft>
                        <a:tabLst>
                          <a:tab pos="6391275" algn="l"/>
                        </a:tabLst>
                      </a:pPr>
                      <a:r>
                        <a:rPr lang="pt-BR" sz="1800" b="1" dirty="0">
                          <a:latin typeface="+mj-lt"/>
                          <a:ea typeface="Times New Roman"/>
                        </a:rPr>
                        <a:t>Descrição</a:t>
                      </a:r>
                      <a:endParaRPr lang="pt-BR" sz="1400" dirty="0">
                        <a:latin typeface="+mj-lt"/>
                        <a:ea typeface="Times New Roman"/>
                      </a:endParaRPr>
                    </a:p>
                  </a:txBody>
                  <a:tcPr marL="65412" marR="65412" marT="0" marB="0" anchor="ctr">
                    <a:solidFill>
                      <a:srgbClr val="00518E"/>
                    </a:solidFill>
                  </a:tcPr>
                </a:tc>
                <a:tc>
                  <a:txBody>
                    <a:bodyPr/>
                    <a:lstStyle/>
                    <a:p>
                      <a:pPr algn="ctr">
                        <a:spcAft>
                          <a:spcPts val="200"/>
                        </a:spcAft>
                        <a:tabLst>
                          <a:tab pos="6391275" algn="l"/>
                        </a:tabLst>
                      </a:pPr>
                      <a:r>
                        <a:rPr lang="pt-BR" sz="1600" dirty="0">
                          <a:latin typeface="+mj-lt"/>
                          <a:ea typeface="Times New Roman"/>
                        </a:rPr>
                        <a:t>Nível</a:t>
                      </a:r>
                    </a:p>
                  </a:txBody>
                  <a:tcPr marL="65412" marR="65412" marT="0" marB="0" anchor="ctr">
                    <a:solidFill>
                      <a:srgbClr val="00518E"/>
                    </a:solidFill>
                  </a:tcPr>
                </a:tc>
                <a:extLst>
                  <a:ext uri="{0D108BD9-81ED-4DB2-BD59-A6C34878D82A}">
                    <a16:rowId xmlns="" xmlns:a16="http://schemas.microsoft.com/office/drawing/2014/main" val="10000"/>
                  </a:ext>
                </a:extLst>
              </a:tr>
              <a:tr h="867180">
                <a:tc>
                  <a:txBody>
                    <a:bodyPr/>
                    <a:lstStyle/>
                    <a:p>
                      <a:pPr algn="ctr">
                        <a:spcAft>
                          <a:spcPts val="200"/>
                        </a:spcAft>
                        <a:tabLst>
                          <a:tab pos="6391275" algn="l"/>
                        </a:tabLst>
                      </a:pPr>
                      <a:r>
                        <a:rPr lang="pt-BR" sz="1600" b="1" i="0" dirty="0">
                          <a:solidFill>
                            <a:srgbClr val="002060"/>
                          </a:solidFill>
                          <a:latin typeface="+mn-lt"/>
                          <a:ea typeface="Times New Roman"/>
                        </a:rPr>
                        <a:t>Muito Baixa</a:t>
                      </a:r>
                      <a:endParaRPr lang="pt-BR" sz="1100" i="0" dirty="0">
                        <a:solidFill>
                          <a:srgbClr val="002060"/>
                        </a:solidFill>
                        <a:latin typeface="+mn-lt"/>
                        <a:ea typeface="Times New Roman"/>
                      </a:endParaRPr>
                    </a:p>
                  </a:txBody>
                  <a:tcPr marL="68580" marR="68580" marT="0" marB="0" anchor="ctr"/>
                </a:tc>
                <a:tc>
                  <a:txBody>
                    <a:bodyPr/>
                    <a:lstStyle/>
                    <a:p>
                      <a:pPr algn="just">
                        <a:spcAft>
                          <a:spcPts val="0"/>
                        </a:spcAft>
                        <a:tabLst>
                          <a:tab pos="6391275" algn="l"/>
                        </a:tabLst>
                      </a:pPr>
                      <a:r>
                        <a:rPr lang="pt-BR" sz="1800" dirty="0">
                          <a:solidFill>
                            <a:srgbClr val="002060"/>
                          </a:solidFill>
                          <a:latin typeface="+mn-lt"/>
                          <a:ea typeface="Times New Roman"/>
                          <a:cs typeface="Times New Roman"/>
                        </a:rPr>
                        <a:t>Evento extraordinário para os padrões conhecidos da gestão e operação do processo. Embora possa assumir dimensão estratégica para a manutenção do processo, não há histórico disponível de sua ocorrência... </a:t>
                      </a:r>
                      <a:endParaRPr lang="pt-BR" sz="2000" dirty="0">
                        <a:solidFill>
                          <a:srgbClr val="002060"/>
                        </a:solidFill>
                        <a:latin typeface="+mn-lt"/>
                        <a:ea typeface="Times New Roman"/>
                        <a:cs typeface="Times New Roman"/>
                      </a:endParaRPr>
                    </a:p>
                  </a:txBody>
                  <a:tcPr marL="68580" marR="68580" marT="0" marB="0" anchor="ctr"/>
                </a:tc>
                <a:tc>
                  <a:txBody>
                    <a:bodyPr/>
                    <a:lstStyle/>
                    <a:p>
                      <a:pPr algn="ctr">
                        <a:spcAft>
                          <a:spcPts val="0"/>
                        </a:spcAft>
                        <a:tabLst>
                          <a:tab pos="6391275" algn="l"/>
                        </a:tabLst>
                      </a:pPr>
                      <a:r>
                        <a:rPr lang="pt-BR" sz="2000" b="1" dirty="0">
                          <a:solidFill>
                            <a:srgbClr val="002060"/>
                          </a:solidFill>
                          <a:latin typeface="+mn-lt"/>
                          <a:ea typeface="Times New Roman"/>
                          <a:cs typeface="Times New Roman"/>
                        </a:rPr>
                        <a:t>1</a:t>
                      </a:r>
                    </a:p>
                  </a:txBody>
                  <a:tcPr marL="68580" marR="68580" marT="0" marB="0" anchor="ctr"/>
                </a:tc>
                <a:extLst>
                  <a:ext uri="{0D108BD9-81ED-4DB2-BD59-A6C34878D82A}">
                    <a16:rowId xmlns="" xmlns:a16="http://schemas.microsoft.com/office/drawing/2014/main" val="10001"/>
                  </a:ext>
                </a:extLst>
              </a:tr>
              <a:tr h="781273">
                <a:tc>
                  <a:txBody>
                    <a:bodyPr/>
                    <a:lstStyle/>
                    <a:p>
                      <a:pPr algn="ctr">
                        <a:spcAft>
                          <a:spcPts val="200"/>
                        </a:spcAft>
                        <a:tabLst>
                          <a:tab pos="6391275" algn="l"/>
                        </a:tabLst>
                      </a:pPr>
                      <a:r>
                        <a:rPr lang="pt-BR" sz="1600" b="1" i="0" dirty="0">
                          <a:solidFill>
                            <a:srgbClr val="002060"/>
                          </a:solidFill>
                          <a:latin typeface="+mn-lt"/>
                          <a:ea typeface="Times New Roman"/>
                        </a:rPr>
                        <a:t>Baixa</a:t>
                      </a:r>
                      <a:endParaRPr lang="pt-BR" sz="1100" i="0" dirty="0">
                        <a:solidFill>
                          <a:srgbClr val="002060"/>
                        </a:solidFill>
                        <a:latin typeface="+mn-lt"/>
                        <a:ea typeface="Times New Roman"/>
                      </a:endParaRPr>
                    </a:p>
                  </a:txBody>
                  <a:tcPr marL="68580" marR="68580" marT="0" marB="0" anchor="ctr"/>
                </a:tc>
                <a:tc>
                  <a:txBody>
                    <a:bodyPr/>
                    <a:lstStyle/>
                    <a:p>
                      <a:pPr algn="just">
                        <a:spcAft>
                          <a:spcPts val="0"/>
                        </a:spcAft>
                        <a:tabLst>
                          <a:tab pos="6391275" algn="l"/>
                        </a:tabLst>
                      </a:pPr>
                      <a:r>
                        <a:rPr lang="pt-BR" sz="1800" dirty="0">
                          <a:solidFill>
                            <a:srgbClr val="002060"/>
                          </a:solidFill>
                          <a:latin typeface="+mn-lt"/>
                          <a:ea typeface="Times New Roman"/>
                          <a:cs typeface="Times New Roman"/>
                        </a:rPr>
                        <a:t>Evento casual, inesperado. Muito embora raro, há histórico conhecido de sua de ocorrência por parte dos principais gestores e operadores do processo... </a:t>
                      </a:r>
                      <a:endParaRPr lang="pt-BR" sz="2000" dirty="0">
                        <a:solidFill>
                          <a:srgbClr val="002060"/>
                        </a:solidFill>
                        <a:latin typeface="+mn-lt"/>
                        <a:ea typeface="Times New Roman"/>
                        <a:cs typeface="Times New Roman"/>
                      </a:endParaRPr>
                    </a:p>
                  </a:txBody>
                  <a:tcPr marL="68580" marR="68580" marT="0" marB="0" anchor="ctr"/>
                </a:tc>
                <a:tc>
                  <a:txBody>
                    <a:bodyPr/>
                    <a:lstStyle/>
                    <a:p>
                      <a:pPr algn="ctr">
                        <a:spcAft>
                          <a:spcPts val="0"/>
                        </a:spcAft>
                        <a:tabLst>
                          <a:tab pos="6391275" algn="l"/>
                        </a:tabLst>
                      </a:pPr>
                      <a:r>
                        <a:rPr lang="pt-BR" sz="2000" b="1" dirty="0">
                          <a:solidFill>
                            <a:srgbClr val="002060"/>
                          </a:solidFill>
                          <a:latin typeface="+mn-lt"/>
                          <a:ea typeface="Times New Roman"/>
                          <a:cs typeface="Times New Roman"/>
                        </a:rPr>
                        <a:t>2</a:t>
                      </a:r>
                    </a:p>
                  </a:txBody>
                  <a:tcPr marL="68580" marR="68580" marT="0" marB="0" anchor="ctr"/>
                </a:tc>
                <a:extLst>
                  <a:ext uri="{0D108BD9-81ED-4DB2-BD59-A6C34878D82A}">
                    <a16:rowId xmlns="" xmlns:a16="http://schemas.microsoft.com/office/drawing/2014/main" val="10002"/>
                  </a:ext>
                </a:extLst>
              </a:tr>
              <a:tr h="867180">
                <a:tc>
                  <a:txBody>
                    <a:bodyPr/>
                    <a:lstStyle/>
                    <a:p>
                      <a:pPr algn="ctr">
                        <a:spcAft>
                          <a:spcPts val="200"/>
                        </a:spcAft>
                        <a:tabLst>
                          <a:tab pos="6391275" algn="l"/>
                        </a:tabLst>
                      </a:pPr>
                      <a:r>
                        <a:rPr lang="pt-BR" sz="1600" b="1" i="0" dirty="0">
                          <a:solidFill>
                            <a:srgbClr val="002060"/>
                          </a:solidFill>
                          <a:latin typeface="+mn-lt"/>
                          <a:ea typeface="Times New Roman"/>
                        </a:rPr>
                        <a:t>Média</a:t>
                      </a:r>
                      <a:endParaRPr lang="pt-BR" sz="1100" i="0" dirty="0">
                        <a:solidFill>
                          <a:srgbClr val="002060"/>
                        </a:solidFill>
                        <a:latin typeface="+mn-lt"/>
                        <a:ea typeface="Times New Roman"/>
                      </a:endParaRPr>
                    </a:p>
                  </a:txBody>
                  <a:tcPr marL="68580" marR="68580" marT="0" marB="0" anchor="ctr"/>
                </a:tc>
                <a:tc>
                  <a:txBody>
                    <a:bodyPr/>
                    <a:lstStyle/>
                    <a:p>
                      <a:pPr algn="just">
                        <a:spcAft>
                          <a:spcPts val="0"/>
                        </a:spcAft>
                        <a:tabLst>
                          <a:tab pos="6391275" algn="l"/>
                        </a:tabLst>
                      </a:pPr>
                      <a:r>
                        <a:rPr lang="pt-BR" sz="1800" dirty="0">
                          <a:solidFill>
                            <a:srgbClr val="002060"/>
                          </a:solidFill>
                          <a:latin typeface="+mn-lt"/>
                          <a:ea typeface="Times New Roman"/>
                          <a:cs typeface="Times New Roman"/>
                        </a:rPr>
                        <a:t>Evento esperado, que se reproduz com frequência reduzida, porém constante. Seu histórico de ocorrência é de conhecimento da maioria dos gestores e operadores do processo...</a:t>
                      </a:r>
                      <a:endParaRPr lang="pt-BR" sz="2000" dirty="0">
                        <a:solidFill>
                          <a:srgbClr val="002060"/>
                        </a:solidFill>
                        <a:latin typeface="+mn-lt"/>
                        <a:ea typeface="Times New Roman"/>
                        <a:cs typeface="Times New Roman"/>
                      </a:endParaRPr>
                    </a:p>
                  </a:txBody>
                  <a:tcPr marL="68580" marR="68580" marT="0" marB="0" anchor="ctr"/>
                </a:tc>
                <a:tc>
                  <a:txBody>
                    <a:bodyPr/>
                    <a:lstStyle/>
                    <a:p>
                      <a:pPr algn="ctr">
                        <a:spcAft>
                          <a:spcPts val="0"/>
                        </a:spcAft>
                        <a:tabLst>
                          <a:tab pos="6391275" algn="l"/>
                        </a:tabLst>
                      </a:pPr>
                      <a:r>
                        <a:rPr lang="pt-BR" sz="2000" b="1" dirty="0">
                          <a:solidFill>
                            <a:srgbClr val="002060"/>
                          </a:solidFill>
                          <a:latin typeface="+mn-lt"/>
                          <a:ea typeface="Times New Roman"/>
                          <a:cs typeface="Times New Roman"/>
                        </a:rPr>
                        <a:t>3</a:t>
                      </a:r>
                    </a:p>
                  </a:txBody>
                  <a:tcPr marL="68580" marR="68580" marT="0" marB="0" anchor="ctr"/>
                </a:tc>
                <a:extLst>
                  <a:ext uri="{0D108BD9-81ED-4DB2-BD59-A6C34878D82A}">
                    <a16:rowId xmlns="" xmlns:a16="http://schemas.microsoft.com/office/drawing/2014/main" val="10003"/>
                  </a:ext>
                </a:extLst>
              </a:tr>
              <a:tr h="867180">
                <a:tc>
                  <a:txBody>
                    <a:bodyPr/>
                    <a:lstStyle/>
                    <a:p>
                      <a:pPr algn="ctr">
                        <a:spcAft>
                          <a:spcPts val="200"/>
                        </a:spcAft>
                        <a:tabLst>
                          <a:tab pos="6391275" algn="l"/>
                        </a:tabLst>
                      </a:pPr>
                      <a:r>
                        <a:rPr lang="pt-BR" sz="1600" b="1" i="0" dirty="0">
                          <a:solidFill>
                            <a:srgbClr val="002060"/>
                          </a:solidFill>
                          <a:latin typeface="+mn-lt"/>
                          <a:ea typeface="Times New Roman"/>
                        </a:rPr>
                        <a:t>Alta</a:t>
                      </a:r>
                      <a:endParaRPr lang="pt-BR" sz="1100" i="0" dirty="0">
                        <a:solidFill>
                          <a:srgbClr val="002060"/>
                        </a:solidFill>
                        <a:latin typeface="+mn-lt"/>
                        <a:ea typeface="Times New Roman"/>
                      </a:endParaRPr>
                    </a:p>
                  </a:txBody>
                  <a:tcPr marL="68580" marR="68580" marT="0" marB="0" anchor="ctr"/>
                </a:tc>
                <a:tc>
                  <a:txBody>
                    <a:bodyPr/>
                    <a:lstStyle/>
                    <a:p>
                      <a:pPr algn="just">
                        <a:spcAft>
                          <a:spcPts val="0"/>
                        </a:spcAft>
                        <a:tabLst>
                          <a:tab pos="6391275" algn="l"/>
                        </a:tabLst>
                      </a:pPr>
                      <a:r>
                        <a:rPr lang="pt-BR" sz="1800" dirty="0">
                          <a:solidFill>
                            <a:srgbClr val="002060"/>
                          </a:solidFill>
                          <a:latin typeface="+mn-lt"/>
                          <a:ea typeface="Times New Roman"/>
                          <a:cs typeface="Times New Roman"/>
                        </a:rPr>
                        <a:t>Evento usual, corriqueiro. Devido à sua ocorrência habitual ou conhecida em uma dezena ou mais de casos, aproximadamente, seu histórico é amplamente conhecido por parte de gestores e operadores do processo...</a:t>
                      </a:r>
                      <a:endParaRPr lang="pt-BR" sz="2000" dirty="0">
                        <a:solidFill>
                          <a:srgbClr val="002060"/>
                        </a:solidFill>
                        <a:latin typeface="+mn-lt"/>
                        <a:ea typeface="Times New Roman"/>
                        <a:cs typeface="Times New Roman"/>
                      </a:endParaRPr>
                    </a:p>
                  </a:txBody>
                  <a:tcPr marL="68580" marR="68580" marT="0" marB="0" anchor="ctr"/>
                </a:tc>
                <a:tc>
                  <a:txBody>
                    <a:bodyPr/>
                    <a:lstStyle/>
                    <a:p>
                      <a:pPr algn="ctr">
                        <a:spcAft>
                          <a:spcPts val="0"/>
                        </a:spcAft>
                        <a:tabLst>
                          <a:tab pos="6391275" algn="l"/>
                        </a:tabLst>
                      </a:pPr>
                      <a:r>
                        <a:rPr lang="pt-BR" sz="2000" b="1" dirty="0">
                          <a:solidFill>
                            <a:srgbClr val="002060"/>
                          </a:solidFill>
                          <a:latin typeface="+mn-lt"/>
                          <a:ea typeface="Times New Roman"/>
                          <a:cs typeface="Times New Roman"/>
                        </a:rPr>
                        <a:t>4</a:t>
                      </a:r>
                    </a:p>
                  </a:txBody>
                  <a:tcPr marL="68580" marR="68580" marT="0" marB="0" anchor="ctr"/>
                </a:tc>
                <a:extLst>
                  <a:ext uri="{0D108BD9-81ED-4DB2-BD59-A6C34878D82A}">
                    <a16:rowId xmlns="" xmlns:a16="http://schemas.microsoft.com/office/drawing/2014/main" val="10004"/>
                  </a:ext>
                </a:extLst>
              </a:tr>
              <a:tr h="1041698">
                <a:tc>
                  <a:txBody>
                    <a:bodyPr/>
                    <a:lstStyle/>
                    <a:p>
                      <a:pPr algn="ctr">
                        <a:spcAft>
                          <a:spcPts val="200"/>
                        </a:spcAft>
                        <a:tabLst>
                          <a:tab pos="6391275" algn="l"/>
                        </a:tabLst>
                      </a:pPr>
                      <a:r>
                        <a:rPr lang="pt-BR" sz="1600" b="1" i="0" dirty="0">
                          <a:solidFill>
                            <a:srgbClr val="002060"/>
                          </a:solidFill>
                          <a:latin typeface="+mn-lt"/>
                          <a:ea typeface="Times New Roman"/>
                        </a:rPr>
                        <a:t>Muito Alta</a:t>
                      </a:r>
                      <a:endParaRPr lang="pt-BR" sz="1100" i="0" dirty="0">
                        <a:solidFill>
                          <a:srgbClr val="002060"/>
                        </a:solidFill>
                        <a:latin typeface="+mn-lt"/>
                        <a:ea typeface="Times New Roman"/>
                      </a:endParaRPr>
                    </a:p>
                  </a:txBody>
                  <a:tcPr marL="68580" marR="68580" marT="0" marB="0" anchor="ctr"/>
                </a:tc>
                <a:tc>
                  <a:txBody>
                    <a:bodyPr/>
                    <a:lstStyle/>
                    <a:p>
                      <a:pPr algn="just">
                        <a:spcAft>
                          <a:spcPts val="0"/>
                        </a:spcAft>
                        <a:tabLst>
                          <a:tab pos="6391275" algn="l"/>
                        </a:tabLst>
                      </a:pPr>
                      <a:r>
                        <a:rPr lang="pt-BR" sz="1800" dirty="0">
                          <a:solidFill>
                            <a:srgbClr val="002060"/>
                          </a:solidFill>
                          <a:latin typeface="+mn-lt"/>
                          <a:ea typeface="Times New Roman"/>
                          <a:cs typeface="Times New Roman"/>
                        </a:rPr>
                        <a:t>Evento se reproduz muitas vezes, se repete seguidamente, de maneira assídua, numerosa e, não raro, de modo acelerado. Interfere de modo claro no ritmo das atividades, sendo evidente para os que conhecem o processo...</a:t>
                      </a:r>
                      <a:endParaRPr lang="pt-BR" sz="2000" dirty="0">
                        <a:solidFill>
                          <a:srgbClr val="002060"/>
                        </a:solidFill>
                        <a:latin typeface="+mn-lt"/>
                        <a:ea typeface="Times New Roman"/>
                        <a:cs typeface="Times New Roman"/>
                      </a:endParaRPr>
                    </a:p>
                  </a:txBody>
                  <a:tcPr marL="68580" marR="68580" marT="0" marB="0" anchor="ctr"/>
                </a:tc>
                <a:tc>
                  <a:txBody>
                    <a:bodyPr/>
                    <a:lstStyle/>
                    <a:p>
                      <a:pPr algn="ctr">
                        <a:spcAft>
                          <a:spcPts val="0"/>
                        </a:spcAft>
                        <a:tabLst>
                          <a:tab pos="6391275" algn="l"/>
                        </a:tabLst>
                      </a:pPr>
                      <a:r>
                        <a:rPr lang="pt-BR" sz="2000" b="1" dirty="0">
                          <a:solidFill>
                            <a:srgbClr val="002060"/>
                          </a:solidFill>
                          <a:latin typeface="+mn-lt"/>
                          <a:ea typeface="Times New Roman"/>
                          <a:cs typeface="Times New Roman"/>
                        </a:rPr>
                        <a:t>5</a:t>
                      </a:r>
                    </a:p>
                  </a:txBody>
                  <a:tcPr marL="68580" marR="68580" marT="0" marB="0" anchor="ctr"/>
                </a:tc>
                <a:extLst>
                  <a:ext uri="{0D108BD9-81ED-4DB2-BD59-A6C34878D82A}">
                    <a16:rowId xmlns="" xmlns:a16="http://schemas.microsoft.com/office/drawing/2014/main" val="10005"/>
                  </a:ext>
                </a:extLst>
              </a:tr>
            </a:tbl>
          </a:graphicData>
        </a:graphic>
      </p:graphicFrame>
      <p:sp>
        <p:nvSpPr>
          <p:cNvPr id="6" name="CaixaDeTexto 5"/>
          <p:cNvSpPr txBox="1"/>
          <p:nvPr/>
        </p:nvSpPr>
        <p:spPr>
          <a:xfrm>
            <a:off x="363184" y="194875"/>
            <a:ext cx="11546006" cy="5232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r>
              <a:rPr lang="pt-B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Escala (régua) de avaliação </a:t>
            </a: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qualitativa da probabilidade</a:t>
            </a:r>
            <a:endParaRPr lang="pt-BR" dirty="0">
              <a:solidFill>
                <a:schemeClr val="bg1"/>
              </a:solidFill>
              <a:effectLst>
                <a:outerShdw blurRad="38100" dist="38100" dir="2700000" algn="tl">
                  <a:srgbClr val="000000">
                    <a:alpha val="43137"/>
                  </a:srgbClr>
                </a:outerShdw>
              </a:effectLst>
            </a:endParaRPr>
          </a:p>
        </p:txBody>
      </p:sp>
      <p:sp>
        <p:nvSpPr>
          <p:cNvPr id="8"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205284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4247073332"/>
              </p:ext>
            </p:extLst>
          </p:nvPr>
        </p:nvGraphicFramePr>
        <p:xfrm>
          <a:off x="345429" y="1365906"/>
          <a:ext cx="11521278" cy="4663440"/>
        </p:xfrm>
        <a:graphic>
          <a:graphicData uri="http://schemas.openxmlformats.org/drawingml/2006/table">
            <a:tbl>
              <a:tblPr firstRow="1" bandRow="1">
                <a:tableStyleId>{5C22544A-7EE6-4342-B048-85BDC9FD1C3A}</a:tableStyleId>
              </a:tblPr>
              <a:tblGrid>
                <a:gridCol w="936690">
                  <a:extLst>
                    <a:ext uri="{9D8B030D-6E8A-4147-A177-3AD203B41FA5}">
                      <a16:colId xmlns="" xmlns:a16="http://schemas.microsoft.com/office/drawing/2014/main" val="20000"/>
                    </a:ext>
                  </a:extLst>
                </a:gridCol>
                <a:gridCol w="1405033">
                  <a:extLst>
                    <a:ext uri="{9D8B030D-6E8A-4147-A177-3AD203B41FA5}">
                      <a16:colId xmlns="" xmlns:a16="http://schemas.microsoft.com/office/drawing/2014/main" val="20001"/>
                    </a:ext>
                  </a:extLst>
                </a:gridCol>
                <a:gridCol w="9179555">
                  <a:extLst>
                    <a:ext uri="{9D8B030D-6E8A-4147-A177-3AD203B41FA5}">
                      <a16:colId xmlns="" xmlns:a16="http://schemas.microsoft.com/office/drawing/2014/main" val="20002"/>
                    </a:ext>
                  </a:extLst>
                </a:gridCol>
              </a:tblGrid>
              <a:tr h="333793">
                <a:tc>
                  <a:txBody>
                    <a:bodyPr/>
                    <a:lstStyle/>
                    <a:p>
                      <a:pPr algn="ctr"/>
                      <a:r>
                        <a:rPr lang="pt-BR" dirty="0"/>
                        <a:t>Nível</a:t>
                      </a:r>
                    </a:p>
                  </a:txBody>
                  <a:tcPr>
                    <a:solidFill>
                      <a:srgbClr val="002060"/>
                    </a:solidFill>
                  </a:tcPr>
                </a:tc>
                <a:tc>
                  <a:txBody>
                    <a:bodyPr/>
                    <a:lstStyle/>
                    <a:p>
                      <a:pPr algn="ctr"/>
                      <a:r>
                        <a:rPr lang="pt-BR" dirty="0"/>
                        <a:t>Descritor</a:t>
                      </a:r>
                    </a:p>
                  </a:txBody>
                  <a:tcPr>
                    <a:solidFill>
                      <a:srgbClr val="002060"/>
                    </a:solidFill>
                  </a:tcPr>
                </a:tc>
                <a:tc>
                  <a:txBody>
                    <a:bodyPr/>
                    <a:lstStyle/>
                    <a:p>
                      <a:pPr algn="ctr"/>
                      <a:r>
                        <a:rPr lang="pt-BR" dirty="0"/>
                        <a:t>Descrição</a:t>
                      </a:r>
                    </a:p>
                  </a:txBody>
                  <a:tcPr>
                    <a:solidFill>
                      <a:srgbClr val="002060"/>
                    </a:solidFill>
                  </a:tcPr>
                </a:tc>
                <a:extLst>
                  <a:ext uri="{0D108BD9-81ED-4DB2-BD59-A6C34878D82A}">
                    <a16:rowId xmlns="" xmlns:a16="http://schemas.microsoft.com/office/drawing/2014/main" val="10000"/>
                  </a:ext>
                </a:extLst>
              </a:tr>
              <a:tr h="1002392">
                <a:tc>
                  <a:txBody>
                    <a:bodyPr/>
                    <a:lstStyle/>
                    <a:p>
                      <a:pPr algn="ctr"/>
                      <a:r>
                        <a:rPr lang="pt-BR" sz="1800" b="1" dirty="0"/>
                        <a:t>1</a:t>
                      </a:r>
                    </a:p>
                  </a:txBody>
                  <a:tcPr/>
                </a:tc>
                <a:tc>
                  <a:txBody>
                    <a:bodyPr/>
                    <a:lstStyle/>
                    <a:p>
                      <a:r>
                        <a:rPr lang="pt-BR" sz="1800" b="1" dirty="0"/>
                        <a:t>Muito Baixo</a:t>
                      </a:r>
                    </a:p>
                  </a:txBody>
                  <a:tcPr/>
                </a:tc>
                <a:tc>
                  <a:txBody>
                    <a:bodyPr/>
                    <a:lstStyle/>
                    <a:p>
                      <a:r>
                        <a:rPr lang="pt-BR" sz="1800" kern="1200" dirty="0">
                          <a:solidFill>
                            <a:schemeClr val="dk1"/>
                          </a:solidFill>
                          <a:effectLst/>
                          <a:latin typeface="+mn-lt"/>
                          <a:ea typeface="+mn-ea"/>
                          <a:cs typeface="+mn-cs"/>
                        </a:rPr>
                        <a:t>Degradação de operações, atividades, projetos, programas ou processos da organização, porém causando </a:t>
                      </a:r>
                      <a:r>
                        <a:rPr lang="pt-BR" sz="1800" b="1" kern="1200" dirty="0">
                          <a:solidFill>
                            <a:schemeClr val="dk1"/>
                          </a:solidFill>
                          <a:effectLst/>
                          <a:latin typeface="+mn-lt"/>
                          <a:ea typeface="+mn-ea"/>
                          <a:cs typeface="+mn-cs"/>
                        </a:rPr>
                        <a:t>impactos mínimos</a:t>
                      </a:r>
                      <a:r>
                        <a:rPr lang="pt-BR" sz="1800" kern="1200" dirty="0">
                          <a:solidFill>
                            <a:schemeClr val="dk1"/>
                          </a:solidFill>
                          <a:effectLst/>
                          <a:latin typeface="+mn-lt"/>
                          <a:ea typeface="+mn-ea"/>
                          <a:cs typeface="+mn-cs"/>
                        </a:rPr>
                        <a:t> nos objetivos (de tempo, prazo, custo, quantidade, qualidade, acesso, escopo, imagem, etc.) relacionados ao atendimento de metas, padrões ou à capacidade de entrega de produtos/serviços às partes interessadas (clientes internos/externos, beneficiários).</a:t>
                      </a:r>
                      <a:endParaRPr lang="pt-BR" sz="1800" dirty="0"/>
                    </a:p>
                  </a:txBody>
                  <a:tcPr/>
                </a:tc>
                <a:extLst>
                  <a:ext uri="{0D108BD9-81ED-4DB2-BD59-A6C34878D82A}">
                    <a16:rowId xmlns="" xmlns:a16="http://schemas.microsoft.com/office/drawing/2014/main" val="10001"/>
                  </a:ext>
                </a:extLst>
              </a:tr>
              <a:tr h="504056">
                <a:tc>
                  <a:txBody>
                    <a:bodyPr/>
                    <a:lstStyle/>
                    <a:p>
                      <a:pPr algn="ctr"/>
                      <a:r>
                        <a:rPr lang="pt-BR" sz="1800" b="1" dirty="0"/>
                        <a:t>2</a:t>
                      </a:r>
                    </a:p>
                  </a:txBody>
                  <a:tcPr/>
                </a:tc>
                <a:tc>
                  <a:txBody>
                    <a:bodyPr/>
                    <a:lstStyle/>
                    <a:p>
                      <a:r>
                        <a:rPr lang="pt-BR" sz="1800" b="1" dirty="0"/>
                        <a:t>Baixo</a:t>
                      </a:r>
                    </a:p>
                  </a:txBody>
                  <a:tcPr/>
                </a:tc>
                <a:tc>
                  <a:txBody>
                    <a:bodyPr/>
                    <a:lstStyle/>
                    <a:p>
                      <a:r>
                        <a:rPr lang="pt-BR" sz="1800" kern="1200" dirty="0">
                          <a:solidFill>
                            <a:schemeClr val="dk1"/>
                          </a:solidFill>
                          <a:effectLst/>
                          <a:latin typeface="+mn-lt"/>
                          <a:ea typeface="+mn-ea"/>
                          <a:cs typeface="+mn-cs"/>
                        </a:rPr>
                        <a:t>Degradação de operações, atividades, projetos, programas ou processos da organização, causando </a:t>
                      </a:r>
                      <a:r>
                        <a:rPr lang="pt-BR" sz="1800" b="1" kern="1200" dirty="0">
                          <a:solidFill>
                            <a:schemeClr val="dk1"/>
                          </a:solidFill>
                          <a:effectLst/>
                          <a:latin typeface="+mn-lt"/>
                          <a:ea typeface="+mn-ea"/>
                          <a:cs typeface="+mn-cs"/>
                        </a:rPr>
                        <a:t>impactos pequenos </a:t>
                      </a:r>
                      <a:r>
                        <a:rPr lang="pt-BR" sz="1800" kern="1200" dirty="0">
                          <a:solidFill>
                            <a:schemeClr val="dk1"/>
                          </a:solidFill>
                          <a:effectLst/>
                          <a:latin typeface="+mn-lt"/>
                          <a:ea typeface="+mn-ea"/>
                          <a:cs typeface="+mn-cs"/>
                        </a:rPr>
                        <a:t>nos objetivos.</a:t>
                      </a:r>
                      <a:endParaRPr lang="pt-BR" sz="1800" dirty="0"/>
                    </a:p>
                  </a:txBody>
                  <a:tcPr/>
                </a:tc>
                <a:extLst>
                  <a:ext uri="{0D108BD9-81ED-4DB2-BD59-A6C34878D82A}">
                    <a16:rowId xmlns="" xmlns:a16="http://schemas.microsoft.com/office/drawing/2014/main" val="10002"/>
                  </a:ext>
                </a:extLst>
              </a:tr>
              <a:tr h="561960">
                <a:tc>
                  <a:txBody>
                    <a:bodyPr/>
                    <a:lstStyle/>
                    <a:p>
                      <a:pPr algn="ctr"/>
                      <a:r>
                        <a:rPr lang="pt-BR" sz="1800" b="1" dirty="0"/>
                        <a:t>3</a:t>
                      </a:r>
                    </a:p>
                  </a:txBody>
                  <a:tcPr/>
                </a:tc>
                <a:tc>
                  <a:txBody>
                    <a:bodyPr/>
                    <a:lstStyle/>
                    <a:p>
                      <a:r>
                        <a:rPr lang="pt-BR" sz="1800" b="1" dirty="0"/>
                        <a:t>Médio</a:t>
                      </a:r>
                    </a:p>
                  </a:txBody>
                  <a:tcPr/>
                </a:tc>
                <a:tc>
                  <a:txBody>
                    <a:bodyPr/>
                    <a:lstStyle/>
                    <a:p>
                      <a:r>
                        <a:rPr lang="pt-BR" sz="1800" kern="1200" dirty="0">
                          <a:solidFill>
                            <a:schemeClr val="dk1"/>
                          </a:solidFill>
                          <a:effectLst/>
                          <a:latin typeface="+mn-lt"/>
                          <a:ea typeface="+mn-ea"/>
                          <a:cs typeface="+mn-cs"/>
                        </a:rPr>
                        <a:t>Interrupção de operações ou atividades da organização, de projetos, programas ou processos, causando </a:t>
                      </a:r>
                      <a:r>
                        <a:rPr lang="pt-BR" sz="1800" b="1" kern="1200" dirty="0">
                          <a:solidFill>
                            <a:schemeClr val="dk1"/>
                          </a:solidFill>
                          <a:effectLst/>
                          <a:latin typeface="+mn-lt"/>
                          <a:ea typeface="+mn-ea"/>
                          <a:cs typeface="+mn-cs"/>
                        </a:rPr>
                        <a:t>impactos significativos </a:t>
                      </a:r>
                      <a:r>
                        <a:rPr lang="pt-BR" sz="1800" kern="1200" dirty="0">
                          <a:solidFill>
                            <a:schemeClr val="dk1"/>
                          </a:solidFill>
                          <a:effectLst/>
                          <a:latin typeface="+mn-lt"/>
                          <a:ea typeface="+mn-ea"/>
                          <a:cs typeface="+mn-cs"/>
                        </a:rPr>
                        <a:t>nos objetivos, </a:t>
                      </a:r>
                      <a:r>
                        <a:rPr lang="pt-BR" sz="1800" b="1" kern="1200" dirty="0">
                          <a:solidFill>
                            <a:schemeClr val="dk1"/>
                          </a:solidFill>
                          <a:effectLst/>
                          <a:latin typeface="+mn-lt"/>
                          <a:ea typeface="+mn-ea"/>
                          <a:cs typeface="+mn-cs"/>
                        </a:rPr>
                        <a:t>porém recuperáveis</a:t>
                      </a:r>
                      <a:r>
                        <a:rPr lang="pt-BR" sz="1800" kern="1200" dirty="0">
                          <a:solidFill>
                            <a:schemeClr val="dk1"/>
                          </a:solidFill>
                          <a:effectLst/>
                          <a:latin typeface="+mn-lt"/>
                          <a:ea typeface="+mn-ea"/>
                          <a:cs typeface="+mn-cs"/>
                        </a:rPr>
                        <a:t>.</a:t>
                      </a:r>
                      <a:endParaRPr lang="pt-BR" sz="1800" dirty="0"/>
                    </a:p>
                  </a:txBody>
                  <a:tcPr/>
                </a:tc>
                <a:extLst>
                  <a:ext uri="{0D108BD9-81ED-4DB2-BD59-A6C34878D82A}">
                    <a16:rowId xmlns="" xmlns:a16="http://schemas.microsoft.com/office/drawing/2014/main" val="10003"/>
                  </a:ext>
                </a:extLst>
              </a:tr>
              <a:tr h="504056">
                <a:tc>
                  <a:txBody>
                    <a:bodyPr/>
                    <a:lstStyle/>
                    <a:p>
                      <a:pPr algn="ctr"/>
                      <a:r>
                        <a:rPr lang="pt-BR" sz="1800" b="1" dirty="0"/>
                        <a:t>4</a:t>
                      </a:r>
                    </a:p>
                  </a:txBody>
                  <a:tcPr/>
                </a:tc>
                <a:tc>
                  <a:txBody>
                    <a:bodyPr/>
                    <a:lstStyle/>
                    <a:p>
                      <a:r>
                        <a:rPr lang="pt-BR" sz="1800" b="1" dirty="0"/>
                        <a:t>Alto</a:t>
                      </a:r>
                    </a:p>
                  </a:txBody>
                  <a:tcPr/>
                </a:tc>
                <a:tc>
                  <a:txBody>
                    <a:bodyPr/>
                    <a:lstStyle/>
                    <a:p>
                      <a:r>
                        <a:rPr lang="pt-BR" sz="1800" kern="1200" dirty="0">
                          <a:solidFill>
                            <a:schemeClr val="dk1"/>
                          </a:solidFill>
                          <a:effectLst/>
                          <a:latin typeface="+mn-lt"/>
                          <a:ea typeface="+mn-ea"/>
                          <a:cs typeface="+mn-cs"/>
                        </a:rPr>
                        <a:t>Interrupção de operações, atividades, projetos, programas ou processos da organização, causando </a:t>
                      </a:r>
                      <a:r>
                        <a:rPr lang="pt-BR" sz="1800" b="1" kern="1200" dirty="0">
                          <a:solidFill>
                            <a:schemeClr val="dk1"/>
                          </a:solidFill>
                          <a:effectLst/>
                          <a:latin typeface="+mn-lt"/>
                          <a:ea typeface="+mn-ea"/>
                          <a:cs typeface="+mn-cs"/>
                        </a:rPr>
                        <a:t>impactos de reversão muito difícil</a:t>
                      </a:r>
                      <a:r>
                        <a:rPr lang="pt-BR" sz="1800" kern="1200" dirty="0">
                          <a:solidFill>
                            <a:schemeClr val="dk1"/>
                          </a:solidFill>
                          <a:effectLst/>
                          <a:latin typeface="+mn-lt"/>
                          <a:ea typeface="+mn-ea"/>
                          <a:cs typeface="+mn-cs"/>
                        </a:rPr>
                        <a:t> nos objetivos.</a:t>
                      </a:r>
                      <a:endParaRPr lang="pt-BR" sz="1800" dirty="0"/>
                    </a:p>
                  </a:txBody>
                  <a:tcPr/>
                </a:tc>
                <a:extLst>
                  <a:ext uri="{0D108BD9-81ED-4DB2-BD59-A6C34878D82A}">
                    <a16:rowId xmlns="" xmlns:a16="http://schemas.microsoft.com/office/drawing/2014/main" val="10004"/>
                  </a:ext>
                </a:extLst>
              </a:tr>
              <a:tr h="333793">
                <a:tc>
                  <a:txBody>
                    <a:bodyPr/>
                    <a:lstStyle/>
                    <a:p>
                      <a:pPr algn="ctr"/>
                      <a:r>
                        <a:rPr lang="pt-BR" sz="1800" b="1" dirty="0"/>
                        <a:t>5</a:t>
                      </a:r>
                    </a:p>
                  </a:txBody>
                  <a:tcPr/>
                </a:tc>
                <a:tc>
                  <a:txBody>
                    <a:bodyPr/>
                    <a:lstStyle/>
                    <a:p>
                      <a:r>
                        <a:rPr lang="pt-BR" sz="1800" b="1" dirty="0"/>
                        <a:t>Muito Alto</a:t>
                      </a:r>
                    </a:p>
                  </a:txBody>
                  <a:tcPr/>
                </a:tc>
                <a:tc>
                  <a:txBody>
                    <a:bodyPr/>
                    <a:lstStyle/>
                    <a:p>
                      <a:r>
                        <a:rPr lang="pt-BR" sz="1800" dirty="0"/>
                        <a:t>Interrupção</a:t>
                      </a:r>
                      <a:r>
                        <a:rPr lang="pt-BR" sz="1800" baseline="0" dirty="0"/>
                        <a:t> abrupta de </a:t>
                      </a:r>
                      <a:r>
                        <a:rPr lang="pt-BR" sz="1800" kern="1200" dirty="0">
                          <a:solidFill>
                            <a:schemeClr val="dk1"/>
                          </a:solidFill>
                          <a:effectLst/>
                          <a:latin typeface="+mn-lt"/>
                          <a:ea typeface="+mn-ea"/>
                          <a:cs typeface="+mn-cs"/>
                        </a:rPr>
                        <a:t>operações, atividades, projetos, programas ou processos da organização, </a:t>
                      </a:r>
                      <a:r>
                        <a:rPr lang="pt-BR" sz="1800" b="1" kern="1200" dirty="0">
                          <a:solidFill>
                            <a:schemeClr val="dk1"/>
                          </a:solidFill>
                          <a:effectLst/>
                          <a:latin typeface="+mn-lt"/>
                          <a:ea typeface="+mn-ea"/>
                          <a:cs typeface="+mn-cs"/>
                        </a:rPr>
                        <a:t>impactando fortemente outros processos</a:t>
                      </a:r>
                      <a:r>
                        <a:rPr lang="pt-BR" sz="1800" kern="1200" dirty="0">
                          <a:solidFill>
                            <a:schemeClr val="dk1"/>
                          </a:solidFill>
                          <a:effectLst/>
                          <a:latin typeface="+mn-lt"/>
                          <a:ea typeface="+mn-ea"/>
                          <a:cs typeface="+mn-cs"/>
                        </a:rPr>
                        <a:t>, causando </a:t>
                      </a:r>
                      <a:r>
                        <a:rPr lang="pt-BR" sz="1800" b="1" kern="1200" dirty="0">
                          <a:solidFill>
                            <a:schemeClr val="dk1"/>
                          </a:solidFill>
                          <a:effectLst/>
                          <a:latin typeface="+mn-lt"/>
                          <a:ea typeface="+mn-ea"/>
                          <a:cs typeface="+mn-cs"/>
                        </a:rPr>
                        <a:t>impactos de dificílima reversão</a:t>
                      </a:r>
                      <a:r>
                        <a:rPr lang="pt-BR" sz="1800" kern="1200" dirty="0">
                          <a:solidFill>
                            <a:schemeClr val="dk1"/>
                          </a:solidFill>
                          <a:effectLst/>
                          <a:latin typeface="+mn-lt"/>
                          <a:ea typeface="+mn-ea"/>
                          <a:cs typeface="+mn-cs"/>
                        </a:rPr>
                        <a:t> nos objetivos.</a:t>
                      </a:r>
                      <a:r>
                        <a:rPr lang="pt-BR" sz="1800" baseline="0" dirty="0"/>
                        <a:t> </a:t>
                      </a:r>
                      <a:endParaRPr lang="pt-BR" sz="1800" dirty="0"/>
                    </a:p>
                  </a:txBody>
                  <a:tcPr/>
                </a:tc>
                <a:extLst>
                  <a:ext uri="{0D108BD9-81ED-4DB2-BD59-A6C34878D82A}">
                    <a16:rowId xmlns="" xmlns:a16="http://schemas.microsoft.com/office/drawing/2014/main" val="10005"/>
                  </a:ext>
                </a:extLst>
              </a:tr>
            </a:tbl>
          </a:graphicData>
        </a:graphic>
      </p:graphicFrame>
      <p:sp>
        <p:nvSpPr>
          <p:cNvPr id="5" name="CaixaDeTexto 4"/>
          <p:cNvSpPr txBox="1"/>
          <p:nvPr/>
        </p:nvSpPr>
        <p:spPr>
          <a:xfrm>
            <a:off x="327546" y="137378"/>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Escala (régua) de avaliação </a:t>
            </a: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qualitativa do impacto</a:t>
            </a:r>
          </a:p>
          <a:p>
            <a:pPr algn="ctr"/>
            <a:endParaRPr lang="pt-BR" dirty="0">
              <a:solidFill>
                <a:schemeClr val="bg1"/>
              </a:solidFill>
              <a:effectLst>
                <a:outerShdw blurRad="38100" dist="38100" dir="2700000" algn="tl">
                  <a:srgbClr val="000000">
                    <a:alpha val="43137"/>
                  </a:srgbClr>
                </a:outerShdw>
              </a:effectLst>
            </a:endParaRPr>
          </a:p>
        </p:txBody>
      </p:sp>
      <p:sp>
        <p:nvSpPr>
          <p:cNvPr id="9" name="CaixaDeTexto 8"/>
          <p:cNvSpPr txBox="1"/>
          <p:nvPr/>
        </p:nvSpPr>
        <p:spPr>
          <a:xfrm>
            <a:off x="363184" y="6095175"/>
            <a:ext cx="11490960" cy="307777"/>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ctr">
              <a:defRPr>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1400" b="1" dirty="0">
                <a:latin typeface="Tahoma" panose="020B0604030504040204" pitchFamily="34" charset="0"/>
                <a:ea typeface="Tahoma" panose="020B0604030504040204" pitchFamily="34" charset="0"/>
                <a:cs typeface="Tahoma" panose="020B0604030504040204" pitchFamily="34" charset="0"/>
              </a:rPr>
              <a:t>“O risco vem de não saber o que você está fazendo” (Warren Buffett, investidor norte-americano, 1930-).</a:t>
            </a:r>
          </a:p>
        </p:txBody>
      </p:sp>
    </p:spTree>
    <p:extLst>
      <p:ext uri="{BB962C8B-B14F-4D97-AF65-F5344CB8AC3E}">
        <p14:creationId xmlns:p14="http://schemas.microsoft.com/office/powerpoint/2010/main" val="299082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389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3"/>
          <p:cNvSpPr>
            <a:spLocks noChangeShapeType="1"/>
          </p:cNvSpPr>
          <p:nvPr/>
        </p:nvSpPr>
        <p:spPr bwMode="auto">
          <a:xfrm>
            <a:off x="320040" y="990600"/>
            <a:ext cx="7086600" cy="0"/>
          </a:xfrm>
          <a:prstGeom prst="line">
            <a:avLst/>
          </a:prstGeom>
          <a:noFill/>
          <a:ln w="9525">
            <a:noFill/>
            <a:round/>
            <a:headEnd/>
            <a:tailEnd/>
          </a:ln>
        </p:spPr>
        <p:txBody>
          <a:bodyPr wrap="none" lIns="92075" tIns="46038" rIns="92075" bIns="46038" anchor="ctr"/>
          <a:lstStyle/>
          <a:p>
            <a:endParaRPr lang="pt-BR"/>
          </a:p>
        </p:txBody>
      </p:sp>
      <p:grpSp>
        <p:nvGrpSpPr>
          <p:cNvPr id="18" name="Grupo 17"/>
          <p:cNvGrpSpPr/>
          <p:nvPr/>
        </p:nvGrpSpPr>
        <p:grpSpPr>
          <a:xfrm>
            <a:off x="3815136" y="1812023"/>
            <a:ext cx="4650684" cy="4007299"/>
            <a:chOff x="3274116" y="2286000"/>
            <a:chExt cx="4650684" cy="4007299"/>
          </a:xfrm>
        </p:grpSpPr>
        <p:sp>
          <p:nvSpPr>
            <p:cNvPr id="7173" name="Line 5"/>
            <p:cNvSpPr>
              <a:spLocks noChangeShapeType="1"/>
            </p:cNvSpPr>
            <p:nvPr/>
          </p:nvSpPr>
          <p:spPr bwMode="auto">
            <a:xfrm flipV="1">
              <a:off x="3962400" y="2286000"/>
              <a:ext cx="0" cy="3505200"/>
            </a:xfrm>
            <a:prstGeom prst="line">
              <a:avLst/>
            </a:prstGeom>
            <a:noFill/>
            <a:ln w="9525">
              <a:solidFill>
                <a:srgbClr val="003399"/>
              </a:solidFill>
              <a:round/>
              <a:headEnd/>
              <a:tailEnd type="triangle" w="lg" len="lg"/>
            </a:ln>
          </p:spPr>
          <p:txBody>
            <a:bodyPr wrap="none" lIns="92075" tIns="46038" rIns="92075" bIns="46038" anchor="ctr"/>
            <a:lstStyle/>
            <a:p>
              <a:endParaRPr lang="pt-BR"/>
            </a:p>
          </p:txBody>
        </p:sp>
        <p:sp>
          <p:nvSpPr>
            <p:cNvPr id="7174" name="Line 6"/>
            <p:cNvSpPr>
              <a:spLocks noChangeShapeType="1"/>
            </p:cNvSpPr>
            <p:nvPr/>
          </p:nvSpPr>
          <p:spPr bwMode="auto">
            <a:xfrm>
              <a:off x="3886200" y="5715000"/>
              <a:ext cx="4038600" cy="0"/>
            </a:xfrm>
            <a:prstGeom prst="line">
              <a:avLst/>
            </a:prstGeom>
            <a:noFill/>
            <a:ln w="9525">
              <a:solidFill>
                <a:srgbClr val="003399"/>
              </a:solidFill>
              <a:round/>
              <a:headEnd/>
              <a:tailEnd type="triangle" w="lg" len="lg"/>
            </a:ln>
          </p:spPr>
          <p:txBody>
            <a:bodyPr wrap="none" lIns="92075" tIns="46038" rIns="92075" bIns="46038" anchor="ctr"/>
            <a:lstStyle/>
            <a:p>
              <a:endParaRPr lang="pt-BR"/>
            </a:p>
          </p:txBody>
        </p:sp>
        <p:sp>
          <p:nvSpPr>
            <p:cNvPr id="7175" name="Text Box 7"/>
            <p:cNvSpPr txBox="1">
              <a:spLocks noChangeArrowheads="1"/>
            </p:cNvSpPr>
            <p:nvPr/>
          </p:nvSpPr>
          <p:spPr bwMode="auto">
            <a:xfrm>
              <a:off x="4724400" y="5898703"/>
              <a:ext cx="2895600" cy="394596"/>
            </a:xfrm>
            <a:prstGeom prst="rect">
              <a:avLst/>
            </a:prstGeom>
            <a:noFill/>
            <a:ln w="9525">
              <a:noFill/>
              <a:miter lim="800000"/>
              <a:headEnd/>
              <a:tailEnd/>
            </a:ln>
          </p:spPr>
          <p:txBody>
            <a:bodyPr lIns="92075" tIns="46038" rIns="92075" bIns="46038" anchor="ctr">
              <a:spAutoFit/>
            </a:bodyPr>
            <a:lstStyle/>
            <a:p>
              <a:pPr algn="ctr">
                <a:lnSpc>
                  <a:spcPct val="70000"/>
                </a:lnSpc>
                <a:spcBef>
                  <a:spcPct val="50000"/>
                </a:spcBef>
              </a:pPr>
              <a:r>
                <a:rPr kumimoji="1" lang="pt-BR" sz="2800" b="1">
                  <a:solidFill>
                    <a:srgbClr val="000066"/>
                  </a:solidFill>
                  <a:latin typeface="Arial Narrow" pitchFamily="34" charset="0"/>
                </a:rPr>
                <a:t>probabilidade</a:t>
              </a:r>
            </a:p>
          </p:txBody>
        </p:sp>
        <p:sp>
          <p:nvSpPr>
            <p:cNvPr id="7176" name="Text Box 8"/>
            <p:cNvSpPr txBox="1">
              <a:spLocks noChangeArrowheads="1"/>
            </p:cNvSpPr>
            <p:nvPr/>
          </p:nvSpPr>
          <p:spPr bwMode="auto">
            <a:xfrm rot="21596287">
              <a:off x="3274116" y="2667000"/>
              <a:ext cx="487569" cy="2133600"/>
            </a:xfrm>
            <a:prstGeom prst="rect">
              <a:avLst/>
            </a:prstGeom>
            <a:noFill/>
            <a:ln w="9525">
              <a:noFill/>
              <a:miter lim="800000"/>
              <a:headEnd/>
              <a:tailEnd/>
            </a:ln>
          </p:spPr>
          <p:txBody>
            <a:bodyPr rot="10800000" vert="eaVert" lIns="92075" tIns="46038" rIns="92075" bIns="46038" anchor="ctr">
              <a:spAutoFit/>
            </a:bodyPr>
            <a:lstStyle/>
            <a:p>
              <a:pPr algn="ctr">
                <a:lnSpc>
                  <a:spcPct val="70000"/>
                </a:lnSpc>
                <a:spcBef>
                  <a:spcPct val="50000"/>
                </a:spcBef>
              </a:pPr>
              <a:r>
                <a:rPr kumimoji="1" lang="pt-BR" sz="2800" b="1">
                  <a:solidFill>
                    <a:srgbClr val="000066"/>
                  </a:solidFill>
                  <a:latin typeface="Arial Narrow" pitchFamily="34" charset="0"/>
                </a:rPr>
                <a:t>impacto</a:t>
              </a:r>
            </a:p>
          </p:txBody>
        </p:sp>
        <p:sp>
          <p:nvSpPr>
            <p:cNvPr id="7177" name="Line 9"/>
            <p:cNvSpPr>
              <a:spLocks noChangeShapeType="1"/>
            </p:cNvSpPr>
            <p:nvPr/>
          </p:nvSpPr>
          <p:spPr bwMode="auto">
            <a:xfrm>
              <a:off x="5715000" y="2362200"/>
              <a:ext cx="152400" cy="0"/>
            </a:xfrm>
            <a:prstGeom prst="line">
              <a:avLst/>
            </a:prstGeom>
            <a:noFill/>
            <a:ln w="9525">
              <a:noFill/>
              <a:round/>
              <a:headEnd/>
              <a:tailEnd/>
            </a:ln>
          </p:spPr>
          <p:txBody>
            <a:bodyPr wrap="none" lIns="92075" tIns="46038" rIns="92075" bIns="46038" anchor="ctr"/>
            <a:lstStyle/>
            <a:p>
              <a:endParaRPr lang="pt-BR"/>
            </a:p>
          </p:txBody>
        </p:sp>
        <p:sp>
          <p:nvSpPr>
            <p:cNvPr id="7178" name="Line 10"/>
            <p:cNvSpPr>
              <a:spLocks noChangeShapeType="1"/>
            </p:cNvSpPr>
            <p:nvPr/>
          </p:nvSpPr>
          <p:spPr bwMode="auto">
            <a:xfrm flipV="1">
              <a:off x="5943600" y="2362200"/>
              <a:ext cx="0" cy="3352800"/>
            </a:xfrm>
            <a:prstGeom prst="line">
              <a:avLst/>
            </a:prstGeom>
            <a:noFill/>
            <a:ln w="9525">
              <a:solidFill>
                <a:schemeClr val="tx2"/>
              </a:solidFill>
              <a:prstDash val="dash"/>
              <a:round/>
              <a:headEnd/>
              <a:tailEnd/>
            </a:ln>
          </p:spPr>
          <p:txBody>
            <a:bodyPr wrap="none" lIns="92075" tIns="46038" rIns="92075" bIns="46038" anchor="ctr"/>
            <a:lstStyle/>
            <a:p>
              <a:endParaRPr lang="pt-BR"/>
            </a:p>
          </p:txBody>
        </p:sp>
        <p:sp>
          <p:nvSpPr>
            <p:cNvPr id="7179" name="Line 11"/>
            <p:cNvSpPr>
              <a:spLocks noChangeShapeType="1"/>
            </p:cNvSpPr>
            <p:nvPr/>
          </p:nvSpPr>
          <p:spPr bwMode="auto">
            <a:xfrm>
              <a:off x="3886200" y="3962400"/>
              <a:ext cx="3886200" cy="0"/>
            </a:xfrm>
            <a:prstGeom prst="line">
              <a:avLst/>
            </a:prstGeom>
            <a:noFill/>
            <a:ln w="9525">
              <a:solidFill>
                <a:schemeClr val="tx2"/>
              </a:solidFill>
              <a:prstDash val="dash"/>
              <a:round/>
              <a:headEnd/>
              <a:tailEnd/>
            </a:ln>
          </p:spPr>
          <p:txBody>
            <a:bodyPr wrap="none" lIns="92075" tIns="46038" rIns="92075" bIns="46038" anchor="ctr"/>
            <a:lstStyle/>
            <a:p>
              <a:endParaRPr lang="pt-BR"/>
            </a:p>
          </p:txBody>
        </p:sp>
        <p:sp>
          <p:nvSpPr>
            <p:cNvPr id="7180" name="Rectangle 12"/>
            <p:cNvSpPr>
              <a:spLocks noChangeArrowheads="1"/>
            </p:cNvSpPr>
            <p:nvPr/>
          </p:nvSpPr>
          <p:spPr bwMode="auto">
            <a:xfrm>
              <a:off x="4038600" y="4038600"/>
              <a:ext cx="1828800" cy="1600200"/>
            </a:xfrm>
            <a:prstGeom prst="rect">
              <a:avLst/>
            </a:prstGeom>
            <a:solidFill>
              <a:srgbClr val="009900"/>
            </a:solidFill>
            <a:ln w="9525">
              <a:solidFill>
                <a:srgbClr val="009900"/>
              </a:solidFill>
              <a:miter lim="800000"/>
              <a:headEnd/>
              <a:tailEnd/>
            </a:ln>
          </p:spPr>
          <p:txBody>
            <a:bodyPr wrap="none" lIns="92075" tIns="46038" rIns="92075" bIns="46038" anchor="ctr"/>
            <a:lstStyle/>
            <a:p>
              <a:endParaRPr lang="pt-BR">
                <a:latin typeface="Calibri" pitchFamily="34" charset="0"/>
              </a:endParaRPr>
            </a:p>
          </p:txBody>
        </p:sp>
        <p:sp>
          <p:nvSpPr>
            <p:cNvPr id="7181" name="Rectangle 13"/>
            <p:cNvSpPr>
              <a:spLocks noChangeArrowheads="1"/>
            </p:cNvSpPr>
            <p:nvPr/>
          </p:nvSpPr>
          <p:spPr bwMode="auto">
            <a:xfrm>
              <a:off x="6019800" y="4038600"/>
              <a:ext cx="1676400" cy="1600200"/>
            </a:xfrm>
            <a:prstGeom prst="rect">
              <a:avLst/>
            </a:prstGeom>
            <a:solidFill>
              <a:srgbClr val="FFFF00"/>
            </a:solidFill>
            <a:ln w="9525">
              <a:solidFill>
                <a:srgbClr val="FFFF00"/>
              </a:solidFill>
              <a:miter lim="800000"/>
              <a:headEnd/>
              <a:tailEnd/>
            </a:ln>
          </p:spPr>
          <p:txBody>
            <a:bodyPr wrap="none" lIns="92075" tIns="46038" rIns="92075" bIns="46038" anchor="ctr"/>
            <a:lstStyle/>
            <a:p>
              <a:endParaRPr lang="pt-BR">
                <a:latin typeface="Calibri" pitchFamily="34" charset="0"/>
              </a:endParaRPr>
            </a:p>
          </p:txBody>
        </p:sp>
        <p:sp>
          <p:nvSpPr>
            <p:cNvPr id="7182" name="Rectangle 14"/>
            <p:cNvSpPr>
              <a:spLocks noChangeArrowheads="1"/>
            </p:cNvSpPr>
            <p:nvPr/>
          </p:nvSpPr>
          <p:spPr bwMode="auto">
            <a:xfrm>
              <a:off x="4038600" y="2362200"/>
              <a:ext cx="1828800" cy="1524000"/>
            </a:xfrm>
            <a:prstGeom prst="rect">
              <a:avLst/>
            </a:prstGeom>
            <a:solidFill>
              <a:srgbClr val="FFFF00"/>
            </a:solidFill>
            <a:ln w="9525">
              <a:solidFill>
                <a:srgbClr val="FFFF00"/>
              </a:solidFill>
              <a:miter lim="800000"/>
              <a:headEnd/>
              <a:tailEnd/>
            </a:ln>
          </p:spPr>
          <p:txBody>
            <a:bodyPr wrap="none" lIns="92075" tIns="46038" rIns="92075" bIns="46038" anchor="ctr"/>
            <a:lstStyle/>
            <a:p>
              <a:endParaRPr lang="pt-BR">
                <a:latin typeface="Calibri" pitchFamily="34" charset="0"/>
              </a:endParaRPr>
            </a:p>
          </p:txBody>
        </p:sp>
        <p:sp>
          <p:nvSpPr>
            <p:cNvPr id="7183" name="Rectangle 15"/>
            <p:cNvSpPr>
              <a:spLocks noChangeArrowheads="1"/>
            </p:cNvSpPr>
            <p:nvPr/>
          </p:nvSpPr>
          <p:spPr bwMode="auto">
            <a:xfrm>
              <a:off x="6019800" y="2362200"/>
              <a:ext cx="1676400" cy="1524000"/>
            </a:xfrm>
            <a:prstGeom prst="rect">
              <a:avLst/>
            </a:prstGeom>
            <a:solidFill>
              <a:srgbClr val="FF0000"/>
            </a:solidFill>
            <a:ln w="9525">
              <a:solidFill>
                <a:srgbClr val="FF0000"/>
              </a:solidFill>
              <a:miter lim="800000"/>
              <a:headEnd/>
              <a:tailEnd/>
            </a:ln>
          </p:spPr>
          <p:txBody>
            <a:bodyPr wrap="none" lIns="92075" tIns="46038" rIns="92075" bIns="46038" anchor="ctr"/>
            <a:lstStyle/>
            <a:p>
              <a:endParaRPr lang="pt-BR">
                <a:latin typeface="Calibri" pitchFamily="34" charset="0"/>
              </a:endParaRPr>
            </a:p>
          </p:txBody>
        </p:sp>
      </p:grpSp>
      <p:sp>
        <p:nvSpPr>
          <p:cNvPr id="20" name="CaixaDeTexto 19"/>
          <p:cNvSpPr txBox="1"/>
          <p:nvPr/>
        </p:nvSpPr>
        <p:spPr>
          <a:xfrm>
            <a:off x="268315" y="6086962"/>
            <a:ext cx="11490960" cy="523220"/>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ctr">
              <a:defRPr>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1400" b="1" dirty="0">
                <a:latin typeface="Tahoma" panose="020B0604030504040204" pitchFamily="34" charset="0"/>
                <a:ea typeface="Tahoma" panose="020B0604030504040204" pitchFamily="34" charset="0"/>
                <a:cs typeface="Tahoma" panose="020B0604030504040204" pitchFamily="34" charset="0"/>
              </a:rPr>
              <a:t>Nem todos os riscos precisam e/ou devem ser controlados. Quando a probabilidade de um risco é baixa e o impacto nos</a:t>
            </a:r>
          </a:p>
          <a:p>
            <a:r>
              <a:rPr lang="pt-BR" sz="1400" b="1" dirty="0">
                <a:latin typeface="Tahoma" panose="020B0604030504040204" pitchFamily="34" charset="0"/>
                <a:ea typeface="Tahoma" panose="020B0604030504040204" pitchFamily="34" charset="0"/>
                <a:cs typeface="Tahoma" panose="020B0604030504040204" pitchFamily="34" charset="0"/>
              </a:rPr>
              <a:t>objetivos organizacionais (em decorrência do risco) também é baixo, pode-se aceitar o risco e não estabelecer controles.</a:t>
            </a:r>
          </a:p>
        </p:txBody>
      </p:sp>
      <p:sp>
        <p:nvSpPr>
          <p:cNvPr id="21" name="CaixaDeTexto 20"/>
          <p:cNvSpPr txBox="1"/>
          <p:nvPr/>
        </p:nvSpPr>
        <p:spPr>
          <a:xfrm>
            <a:off x="297066" y="137378"/>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Diagrama de </a:t>
            </a:r>
            <a:r>
              <a:rPr lang="pt-B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riscos - “Mapa de calor”</a:t>
            </a:r>
            <a:endPar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pt-BR" dirty="0">
              <a:solidFill>
                <a:schemeClr val="bg1"/>
              </a:solidFill>
              <a:effectLst>
                <a:outerShdw blurRad="38100" dist="38100" dir="2700000" algn="tl">
                  <a:srgbClr val="000000">
                    <a:alpha val="43137"/>
                  </a:srgbClr>
                </a:outerShdw>
              </a:effectLst>
            </a:endParaRPr>
          </a:p>
        </p:txBody>
      </p:sp>
      <p:sp>
        <p:nvSpPr>
          <p:cNvPr id="17" name="Retângulo 16"/>
          <p:cNvSpPr/>
          <p:nvPr/>
        </p:nvSpPr>
        <p:spPr>
          <a:xfrm>
            <a:off x="11812592" y="6457890"/>
            <a:ext cx="351454" cy="400110"/>
          </a:xfrm>
          <a:prstGeom prst="rect">
            <a:avLst/>
          </a:prstGeom>
          <a:noFill/>
        </p:spPr>
        <p:txBody>
          <a:bodyPr wrap="square" lIns="91440" tIns="45720" rIns="91440" bIns="45720">
            <a:spAutoFit/>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pt-BR" sz="2000" b="1" cap="none" spc="50" dirty="0">
                <a:ln w="9525" cmpd="sng">
                  <a:solidFill>
                    <a:schemeClr val="accent1"/>
                  </a:solidFill>
                  <a:prstDash val="solid"/>
                </a:ln>
                <a:solidFill>
                  <a:srgbClr val="70AD47">
                    <a:tint val="1000"/>
                  </a:srgbClr>
                </a:solidFill>
                <a:effectLst>
                  <a:glow rad="38100">
                    <a:schemeClr val="accent1">
                      <a:alpha val="40000"/>
                    </a:schemeClr>
                  </a:glow>
                </a:effectLst>
              </a:rPr>
              <a:t>A</a:t>
            </a:r>
          </a:p>
        </p:txBody>
      </p:sp>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6039" y="4528904"/>
            <a:ext cx="712119" cy="712119"/>
          </a:xfrm>
          <a:prstGeom prst="rect">
            <a:avLst/>
          </a:prstGeom>
        </p:spPr>
      </p:pic>
      <p:pic>
        <p:nvPicPr>
          <p:cNvPr id="3" name="Imagem 2"/>
          <p:cNvPicPr>
            <a:picLocks noChangeAspect="1"/>
          </p:cNvPicPr>
          <p:nvPr/>
        </p:nvPicPr>
        <p:blipFill rotWithShape="1">
          <a:blip r:embed="rId4" cstate="print">
            <a:extLst>
              <a:ext uri="{28A0092B-C50C-407E-A947-70E740481C1C}">
                <a14:useLocalDpi xmlns:a14="http://schemas.microsoft.com/office/drawing/2010/main" val="0"/>
              </a:ext>
            </a:extLst>
          </a:blip>
          <a:srcRect l="47241"/>
          <a:stretch/>
        </p:blipFill>
        <p:spPr>
          <a:xfrm>
            <a:off x="8366760" y="1760340"/>
            <a:ext cx="812506" cy="1132533"/>
          </a:xfrm>
          <a:prstGeom prst="rect">
            <a:avLst/>
          </a:prstGeom>
        </p:spPr>
      </p:pic>
    </p:spTree>
    <p:extLst>
      <p:ext uri="{BB962C8B-B14F-4D97-AF65-F5344CB8AC3E}">
        <p14:creationId xmlns:p14="http://schemas.microsoft.com/office/powerpoint/2010/main" val="1149815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263352" y="368398"/>
            <a:ext cx="11546006" cy="73866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r>
              <a:rPr lang="pt-BR" sz="21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“Desembarque </a:t>
            </a:r>
            <a:r>
              <a:rPr lang="pt-BR" sz="2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 </a:t>
            </a:r>
            <a:r>
              <a:rPr lang="pt-BR" sz="21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Cabral em Porto Seguro” (1922), de</a:t>
            </a:r>
          </a:p>
          <a:p>
            <a:pPr algn="ctr"/>
            <a:r>
              <a:rPr lang="pt-BR" sz="21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Oscar </a:t>
            </a:r>
            <a:r>
              <a:rPr lang="pt-BR" sz="2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Pereira da Silva,  Museu Paulista (Museu do </a:t>
            </a:r>
            <a:r>
              <a:rPr lang="pt-BR" sz="21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Ipiranga)</a:t>
            </a:r>
            <a:endParaRPr lang="pt-BR" sz="2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6820" y="1415470"/>
            <a:ext cx="6763688" cy="4861400"/>
          </a:xfrm>
          <a:prstGeom prst="rect">
            <a:avLst/>
          </a:prstGeom>
        </p:spPr>
      </p:pic>
      <p:sp>
        <p:nvSpPr>
          <p:cNvPr id="5"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069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Espaço Reservado para Conteúdo 3"/>
          <p:cNvGraphicFramePr>
            <a:graphicFrameLocks/>
          </p:cNvGraphicFramePr>
          <p:nvPr>
            <p:extLst>
              <p:ext uri="{D42A27DB-BD31-4B8C-83A1-F6EECF244321}">
                <p14:modId xmlns:p14="http://schemas.microsoft.com/office/powerpoint/2010/main" val="689384682"/>
              </p:ext>
            </p:extLst>
          </p:nvPr>
        </p:nvGraphicFramePr>
        <p:xfrm>
          <a:off x="1952596" y="641850"/>
          <a:ext cx="8401078" cy="5006371"/>
        </p:xfrm>
        <a:graphic>
          <a:graphicData uri="http://schemas.openxmlformats.org/drawingml/2006/table">
            <a:tbl>
              <a:tblPr firstRow="1" bandRow="1"/>
              <a:tblGrid>
                <a:gridCol w="1090462">
                  <a:extLst>
                    <a:ext uri="{9D8B030D-6E8A-4147-A177-3AD203B41FA5}">
                      <a16:colId xmlns="" xmlns:a16="http://schemas.microsoft.com/office/drawing/2014/main" val="20000"/>
                    </a:ext>
                  </a:extLst>
                </a:gridCol>
                <a:gridCol w="1309846">
                  <a:extLst>
                    <a:ext uri="{9D8B030D-6E8A-4147-A177-3AD203B41FA5}">
                      <a16:colId xmlns="" xmlns:a16="http://schemas.microsoft.com/office/drawing/2014/main" val="20001"/>
                    </a:ext>
                  </a:extLst>
                </a:gridCol>
                <a:gridCol w="1200154">
                  <a:extLst>
                    <a:ext uri="{9D8B030D-6E8A-4147-A177-3AD203B41FA5}">
                      <a16:colId xmlns="" xmlns:a16="http://schemas.microsoft.com/office/drawing/2014/main" val="20002"/>
                    </a:ext>
                  </a:extLst>
                </a:gridCol>
                <a:gridCol w="1200154">
                  <a:extLst>
                    <a:ext uri="{9D8B030D-6E8A-4147-A177-3AD203B41FA5}">
                      <a16:colId xmlns="" xmlns:a16="http://schemas.microsoft.com/office/drawing/2014/main" val="20003"/>
                    </a:ext>
                  </a:extLst>
                </a:gridCol>
                <a:gridCol w="1200154">
                  <a:extLst>
                    <a:ext uri="{9D8B030D-6E8A-4147-A177-3AD203B41FA5}">
                      <a16:colId xmlns="" xmlns:a16="http://schemas.microsoft.com/office/drawing/2014/main" val="20004"/>
                    </a:ext>
                  </a:extLst>
                </a:gridCol>
                <a:gridCol w="1200154">
                  <a:extLst>
                    <a:ext uri="{9D8B030D-6E8A-4147-A177-3AD203B41FA5}">
                      <a16:colId xmlns="" xmlns:a16="http://schemas.microsoft.com/office/drawing/2014/main" val="20005"/>
                    </a:ext>
                  </a:extLst>
                </a:gridCol>
                <a:gridCol w="1200154">
                  <a:extLst>
                    <a:ext uri="{9D8B030D-6E8A-4147-A177-3AD203B41FA5}">
                      <a16:colId xmlns="" xmlns:a16="http://schemas.microsoft.com/office/drawing/2014/main" val="20006"/>
                    </a:ext>
                  </a:extLst>
                </a:gridCol>
              </a:tblGrid>
              <a:tr h="571156">
                <a:tc rowSpan="2" gridSpan="2">
                  <a:txBody>
                    <a:bodyPr/>
                    <a:lstStyle>
                      <a:lvl1pPr marL="0" algn="l" defTabSz="914400" rtl="0" eaLnBrk="1" latinLnBrk="0" hangingPunct="1">
                        <a:defRPr sz="1800" b="1" kern="1200">
                          <a:solidFill>
                            <a:schemeClr val="dk1"/>
                          </a:solidFill>
                          <a:latin typeface="Constantia"/>
                        </a:defRPr>
                      </a:lvl1pPr>
                      <a:lvl2pPr marL="457200" algn="l" defTabSz="914400" rtl="0" eaLnBrk="1" latinLnBrk="0" hangingPunct="1">
                        <a:defRPr sz="1800" b="1" kern="1200">
                          <a:solidFill>
                            <a:schemeClr val="dk1"/>
                          </a:solidFill>
                          <a:latin typeface="Constantia"/>
                        </a:defRPr>
                      </a:lvl2pPr>
                      <a:lvl3pPr marL="914400" algn="l" defTabSz="914400" rtl="0" eaLnBrk="1" latinLnBrk="0" hangingPunct="1">
                        <a:defRPr sz="1800" b="1" kern="1200">
                          <a:solidFill>
                            <a:schemeClr val="dk1"/>
                          </a:solidFill>
                          <a:latin typeface="Constantia"/>
                        </a:defRPr>
                      </a:lvl3pPr>
                      <a:lvl4pPr marL="1371600" algn="l" defTabSz="914400" rtl="0" eaLnBrk="1" latinLnBrk="0" hangingPunct="1">
                        <a:defRPr sz="1800" b="1" kern="1200">
                          <a:solidFill>
                            <a:schemeClr val="dk1"/>
                          </a:solidFill>
                          <a:latin typeface="Constantia"/>
                        </a:defRPr>
                      </a:lvl4pPr>
                      <a:lvl5pPr marL="1828800" algn="l" defTabSz="914400" rtl="0" eaLnBrk="1" latinLnBrk="0" hangingPunct="1">
                        <a:defRPr sz="1800" b="1" kern="1200">
                          <a:solidFill>
                            <a:schemeClr val="dk1"/>
                          </a:solidFill>
                          <a:latin typeface="Constantia"/>
                        </a:defRPr>
                      </a:lvl5pPr>
                      <a:lvl6pPr marL="2286000" algn="l" defTabSz="914400" rtl="0" eaLnBrk="1" latinLnBrk="0" hangingPunct="1">
                        <a:defRPr sz="1800" b="1" kern="1200">
                          <a:solidFill>
                            <a:schemeClr val="dk1"/>
                          </a:solidFill>
                          <a:latin typeface="Constantia"/>
                        </a:defRPr>
                      </a:lvl6pPr>
                      <a:lvl7pPr marL="2743200" algn="l" defTabSz="914400" rtl="0" eaLnBrk="1" latinLnBrk="0" hangingPunct="1">
                        <a:defRPr sz="1800" b="1" kern="1200">
                          <a:solidFill>
                            <a:schemeClr val="dk1"/>
                          </a:solidFill>
                          <a:latin typeface="Constantia"/>
                        </a:defRPr>
                      </a:lvl7pPr>
                      <a:lvl8pPr marL="3200400" algn="l" defTabSz="914400" rtl="0" eaLnBrk="1" latinLnBrk="0" hangingPunct="1">
                        <a:defRPr sz="1800" b="1" kern="1200">
                          <a:solidFill>
                            <a:schemeClr val="dk1"/>
                          </a:solidFill>
                          <a:latin typeface="Constantia"/>
                        </a:defRPr>
                      </a:lvl8pPr>
                      <a:lvl9pPr marL="3657600" algn="l" defTabSz="914400" rtl="0" eaLnBrk="1" latinLnBrk="0" hangingPunct="1">
                        <a:defRPr sz="1800" b="1" kern="1200">
                          <a:solidFill>
                            <a:schemeClr val="dk1"/>
                          </a:solidFill>
                          <a:latin typeface="Constantia"/>
                        </a:defRPr>
                      </a:lvl9pPr>
                    </a:lstStyle>
                    <a:p>
                      <a:r>
                        <a:rPr lang="pt-BR" sz="1600" b="0" u="sng" dirty="0">
                          <a:solidFill>
                            <a:schemeClr val="tx2">
                              <a:lumMod val="50000"/>
                            </a:schemeClr>
                          </a:solidFill>
                          <a:latin typeface="Arial Narrow" pitchFamily="34" charset="0"/>
                        </a:rPr>
                        <a:t>Legenda Nível de Risco</a:t>
                      </a:r>
                    </a:p>
                    <a:p>
                      <a:r>
                        <a:rPr lang="pt-BR" sz="1800" b="0" dirty="0">
                          <a:solidFill>
                            <a:srgbClr val="FF0000"/>
                          </a:solidFill>
                          <a:latin typeface="Arial Narrow" pitchFamily="34" charset="0"/>
                        </a:rPr>
                        <a:t>Extrem</a:t>
                      </a:r>
                      <a:r>
                        <a:rPr lang="pt-BR" sz="1800" b="0" baseline="0" dirty="0">
                          <a:solidFill>
                            <a:srgbClr val="FF0000"/>
                          </a:solidFill>
                          <a:latin typeface="Arial Narrow" pitchFamily="34" charset="0"/>
                        </a:rPr>
                        <a:t>o</a:t>
                      </a:r>
                    </a:p>
                    <a:p>
                      <a:r>
                        <a:rPr lang="pt-BR" sz="1800" b="0" baseline="0" dirty="0">
                          <a:solidFill>
                            <a:schemeClr val="accent6">
                              <a:lumMod val="75000"/>
                            </a:schemeClr>
                          </a:solidFill>
                          <a:latin typeface="Arial Narrow" pitchFamily="34" charset="0"/>
                        </a:rPr>
                        <a:t>Alto</a:t>
                      </a:r>
                    </a:p>
                    <a:p>
                      <a:r>
                        <a:rPr lang="pt-BR" sz="1800" b="0" baseline="0" dirty="0">
                          <a:solidFill>
                            <a:srgbClr val="FFFF00"/>
                          </a:solidFill>
                          <a:effectLst>
                            <a:glow rad="63500">
                              <a:schemeClr val="accent4">
                                <a:satMod val="175000"/>
                                <a:alpha val="40000"/>
                              </a:schemeClr>
                            </a:glow>
                            <a:outerShdw blurRad="38100" dist="38100" dir="2700000" algn="tl">
                              <a:srgbClr val="000000">
                                <a:alpha val="43137"/>
                              </a:srgbClr>
                            </a:outerShdw>
                          </a:effectLst>
                          <a:latin typeface="Arial Narrow" pitchFamily="34" charset="0"/>
                        </a:rPr>
                        <a:t>Médio</a:t>
                      </a:r>
                    </a:p>
                    <a:p>
                      <a:r>
                        <a:rPr lang="pt-BR" sz="1800" b="0" baseline="0" dirty="0">
                          <a:solidFill>
                            <a:srgbClr val="00B050"/>
                          </a:solidFill>
                          <a:latin typeface="Arial Narrow" pitchFamily="34" charset="0"/>
                        </a:rPr>
                        <a:t>Baixo</a:t>
                      </a:r>
                      <a:endParaRPr lang="pt-BR" sz="1800" b="0" dirty="0">
                        <a:solidFill>
                          <a:srgbClr val="00B050"/>
                        </a:solidFill>
                        <a:latin typeface="Arial Narrow" pitchFamily="34" charset="0"/>
                      </a:endParaRPr>
                    </a:p>
                  </a:txBody>
                  <a:tcPr>
                    <a:lnL w="12700" cmpd="sng">
                      <a:solidFill>
                        <a:srgbClr val="7CCA62"/>
                      </a:solidFill>
                    </a:lnL>
                    <a:lnR w="12700" cmpd="sng">
                      <a:solidFill>
                        <a:srgbClr val="7CCA62"/>
                      </a:solidFill>
                    </a:lnR>
                    <a:lnT w="12700" cmpd="sng">
                      <a:solidFill>
                        <a:srgbClr val="7CCA62"/>
                      </a:solidFill>
                    </a:lnT>
                    <a:lnB w="12700" cmpd="sng">
                      <a:solidFill>
                        <a:srgbClr val="7CCA62"/>
                      </a:solidFill>
                    </a:lnB>
                    <a:lnTlToBr w="12700" cmpd="sng">
                      <a:noFill/>
                      <a:prstDash val="solid"/>
                    </a:lnTlToBr>
                    <a:lnBlToTr w="12700" cmpd="sng">
                      <a:noFill/>
                      <a:prstDash val="solid"/>
                    </a:lnBlToTr>
                    <a:solidFill>
                      <a:srgbClr val="7CCA62">
                        <a:tint val="20000"/>
                      </a:srgbClr>
                    </a:solidFill>
                  </a:tcPr>
                </a:tc>
                <a:tc rowSpan="2" hMerge="1">
                  <a:txBody>
                    <a:bodyPr/>
                    <a:lstStyle/>
                    <a:p>
                      <a:endParaRPr lang="pt-BR" dirty="0"/>
                    </a:p>
                  </a:txBody>
                  <a:tcPr/>
                </a:tc>
                <a:tc gridSpan="5">
                  <a:txBody>
                    <a:bodyPr/>
                    <a:lstStyle>
                      <a:lvl1pPr marL="0" algn="l" defTabSz="914400" rtl="0" eaLnBrk="1" latinLnBrk="0" hangingPunct="1">
                        <a:defRPr sz="1800" b="1" kern="1200">
                          <a:solidFill>
                            <a:schemeClr val="dk1"/>
                          </a:solidFill>
                          <a:latin typeface="Constantia"/>
                        </a:defRPr>
                      </a:lvl1pPr>
                      <a:lvl2pPr marL="457200" algn="l" defTabSz="914400" rtl="0" eaLnBrk="1" latinLnBrk="0" hangingPunct="1">
                        <a:defRPr sz="1800" b="1" kern="1200">
                          <a:solidFill>
                            <a:schemeClr val="dk1"/>
                          </a:solidFill>
                          <a:latin typeface="Constantia"/>
                        </a:defRPr>
                      </a:lvl2pPr>
                      <a:lvl3pPr marL="914400" algn="l" defTabSz="914400" rtl="0" eaLnBrk="1" latinLnBrk="0" hangingPunct="1">
                        <a:defRPr sz="1800" b="1" kern="1200">
                          <a:solidFill>
                            <a:schemeClr val="dk1"/>
                          </a:solidFill>
                          <a:latin typeface="Constantia"/>
                        </a:defRPr>
                      </a:lvl3pPr>
                      <a:lvl4pPr marL="1371600" algn="l" defTabSz="914400" rtl="0" eaLnBrk="1" latinLnBrk="0" hangingPunct="1">
                        <a:defRPr sz="1800" b="1" kern="1200">
                          <a:solidFill>
                            <a:schemeClr val="dk1"/>
                          </a:solidFill>
                          <a:latin typeface="Constantia"/>
                        </a:defRPr>
                      </a:lvl4pPr>
                      <a:lvl5pPr marL="1828800" algn="l" defTabSz="914400" rtl="0" eaLnBrk="1" latinLnBrk="0" hangingPunct="1">
                        <a:defRPr sz="1800" b="1" kern="1200">
                          <a:solidFill>
                            <a:schemeClr val="dk1"/>
                          </a:solidFill>
                          <a:latin typeface="Constantia"/>
                        </a:defRPr>
                      </a:lvl5pPr>
                      <a:lvl6pPr marL="2286000" algn="l" defTabSz="914400" rtl="0" eaLnBrk="1" latinLnBrk="0" hangingPunct="1">
                        <a:defRPr sz="1800" b="1" kern="1200">
                          <a:solidFill>
                            <a:schemeClr val="dk1"/>
                          </a:solidFill>
                          <a:latin typeface="Constantia"/>
                        </a:defRPr>
                      </a:lvl6pPr>
                      <a:lvl7pPr marL="2743200" algn="l" defTabSz="914400" rtl="0" eaLnBrk="1" latinLnBrk="0" hangingPunct="1">
                        <a:defRPr sz="1800" b="1" kern="1200">
                          <a:solidFill>
                            <a:schemeClr val="dk1"/>
                          </a:solidFill>
                          <a:latin typeface="Constantia"/>
                        </a:defRPr>
                      </a:lvl7pPr>
                      <a:lvl8pPr marL="3200400" algn="l" defTabSz="914400" rtl="0" eaLnBrk="1" latinLnBrk="0" hangingPunct="1">
                        <a:defRPr sz="1800" b="1" kern="1200">
                          <a:solidFill>
                            <a:schemeClr val="dk1"/>
                          </a:solidFill>
                          <a:latin typeface="Constantia"/>
                        </a:defRPr>
                      </a:lvl8pPr>
                      <a:lvl9pPr marL="3657600" algn="l" defTabSz="914400" rtl="0" eaLnBrk="1" latinLnBrk="0" hangingPunct="1">
                        <a:defRPr sz="1800" b="1" kern="1200">
                          <a:solidFill>
                            <a:schemeClr val="dk1"/>
                          </a:solidFill>
                          <a:latin typeface="Constantia"/>
                        </a:defRPr>
                      </a:lvl9pPr>
                    </a:lstStyle>
                    <a:p>
                      <a:pPr algn="ctr"/>
                      <a:r>
                        <a:rPr lang="pt-BR" sz="2000" b="0" dirty="0">
                          <a:latin typeface="Arial Black" pitchFamily="34" charset="0"/>
                        </a:rPr>
                        <a:t>Probabilidade</a:t>
                      </a:r>
                    </a:p>
                  </a:txBody>
                  <a:tcPr anchor="ctr">
                    <a:lnL w="12700" cmpd="sng">
                      <a:solidFill>
                        <a:srgbClr val="7CCA62"/>
                      </a:solidFill>
                    </a:lnL>
                    <a:lnR w="12700" cmpd="sng">
                      <a:solidFill>
                        <a:srgbClr val="7CCA62"/>
                      </a:solidFill>
                    </a:lnR>
                    <a:lnT w="12700" cmpd="sng">
                      <a:solidFill>
                        <a:srgbClr val="7CCA62"/>
                      </a:solidFill>
                    </a:lnT>
                    <a:lnB w="12700" cmpd="sng">
                      <a:solidFill>
                        <a:srgbClr val="7CCA62"/>
                      </a:solidFill>
                    </a:lnB>
                    <a:lnTlToBr w="12700" cmpd="sng">
                      <a:noFill/>
                      <a:prstDash val="solid"/>
                    </a:lnTlToBr>
                    <a:lnBlToTr w="12700" cmpd="sng">
                      <a:noFill/>
                      <a:prstDash val="solid"/>
                    </a:lnBlToTr>
                    <a:solidFill>
                      <a:srgbClr val="7CCA62">
                        <a:tint val="20000"/>
                      </a:srgbClr>
                    </a:solidFill>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 xmlns:a16="http://schemas.microsoft.com/office/drawing/2014/main" val="10000"/>
                  </a:ext>
                </a:extLst>
              </a:tr>
              <a:tr h="704163">
                <a:tc gridSpan="2" vMerge="1">
                  <a:txBody>
                    <a:bodyPr/>
                    <a:lstStyle/>
                    <a:p>
                      <a:endParaRPr lang="pt-BR" dirty="0"/>
                    </a:p>
                  </a:txBody>
                  <a:tcPr/>
                </a:tc>
                <a:tc hMerge="1" vMerge="1">
                  <a:txBody>
                    <a:bodyPr/>
                    <a:lstStyle/>
                    <a:p>
                      <a:endParaRPr lang="pt-BR" dirty="0"/>
                    </a:p>
                  </a:txBody>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1800" b="1" dirty="0">
                          <a:latin typeface="Arial Narrow" pitchFamily="34" charset="0"/>
                        </a:rPr>
                        <a:t>1</a:t>
                      </a:r>
                    </a:p>
                    <a:p>
                      <a:pPr algn="ctr"/>
                      <a:r>
                        <a:rPr lang="pt-BR" sz="1800" b="1" dirty="0">
                          <a:latin typeface="Arial Narrow" pitchFamily="34" charset="0"/>
                        </a:rPr>
                        <a:t>Muito Baixa</a:t>
                      </a:r>
                    </a:p>
                  </a:txBody>
                  <a:tcPr anchor="ctr">
                    <a:lnL w="12700" cmpd="sng">
                      <a:solidFill>
                        <a:srgbClr val="7CCA62"/>
                      </a:solidFill>
                    </a:lnL>
                    <a:lnR w="12700" cmpd="sng">
                      <a:solidFill>
                        <a:srgbClr val="7CCA62"/>
                      </a:solidFill>
                    </a:lnR>
                    <a:lnT w="12700" cmpd="sng">
                      <a:solidFill>
                        <a:srgbClr val="7CCA62"/>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CA62">
                        <a:tint val="4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1800" b="1" dirty="0">
                          <a:latin typeface="Arial Narrow" pitchFamily="34" charset="0"/>
                        </a:rPr>
                        <a:t>2</a:t>
                      </a:r>
                    </a:p>
                    <a:p>
                      <a:pPr algn="ctr"/>
                      <a:r>
                        <a:rPr lang="pt-BR" sz="1800" b="1" dirty="0">
                          <a:latin typeface="Arial Narrow" pitchFamily="34" charset="0"/>
                        </a:rPr>
                        <a:t>Baixa</a:t>
                      </a:r>
                    </a:p>
                  </a:txBody>
                  <a:tcPr anchor="ctr">
                    <a:lnL w="12700" cmpd="sng">
                      <a:solidFill>
                        <a:srgbClr val="7CCA62"/>
                      </a:solidFill>
                    </a:lnL>
                    <a:lnR w="12700" cmpd="sng">
                      <a:solidFill>
                        <a:srgbClr val="7CCA62"/>
                      </a:solidFill>
                    </a:lnR>
                    <a:lnT w="12700" cmpd="sng">
                      <a:solidFill>
                        <a:srgbClr val="7CCA62"/>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CA62">
                        <a:tint val="4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1800" b="1" dirty="0">
                          <a:latin typeface="Arial Narrow" pitchFamily="34" charset="0"/>
                        </a:rPr>
                        <a:t>3</a:t>
                      </a:r>
                    </a:p>
                    <a:p>
                      <a:pPr algn="ctr"/>
                      <a:r>
                        <a:rPr lang="pt-BR" sz="1800" b="1" dirty="0">
                          <a:latin typeface="Arial Narrow" pitchFamily="34" charset="0"/>
                        </a:rPr>
                        <a:t>Média</a:t>
                      </a:r>
                    </a:p>
                  </a:txBody>
                  <a:tcPr anchor="ctr">
                    <a:lnL w="12700" cmpd="sng">
                      <a:solidFill>
                        <a:srgbClr val="7CCA62"/>
                      </a:solidFill>
                    </a:lnL>
                    <a:lnR w="12700" cmpd="sng">
                      <a:solidFill>
                        <a:srgbClr val="7CCA62"/>
                      </a:solidFill>
                    </a:lnR>
                    <a:lnT w="12700" cmpd="sng">
                      <a:solidFill>
                        <a:srgbClr val="7CCA62"/>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CA62">
                        <a:tint val="4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1800" b="1" dirty="0">
                          <a:latin typeface="Arial Narrow" pitchFamily="34" charset="0"/>
                        </a:rPr>
                        <a:t>4</a:t>
                      </a:r>
                    </a:p>
                    <a:p>
                      <a:pPr algn="ctr"/>
                      <a:r>
                        <a:rPr lang="pt-BR" sz="1800" b="1" dirty="0">
                          <a:latin typeface="Arial Narrow" pitchFamily="34" charset="0"/>
                        </a:rPr>
                        <a:t>Alta</a:t>
                      </a:r>
                    </a:p>
                  </a:txBody>
                  <a:tcPr anchor="ctr">
                    <a:lnL w="12700" cmpd="sng">
                      <a:solidFill>
                        <a:srgbClr val="7CCA62"/>
                      </a:solidFill>
                    </a:lnL>
                    <a:lnR w="12700" cmpd="sng">
                      <a:solidFill>
                        <a:srgbClr val="7CCA62"/>
                      </a:solidFill>
                    </a:lnR>
                    <a:lnT w="12700" cmpd="sng">
                      <a:solidFill>
                        <a:srgbClr val="7CCA62"/>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CA62">
                        <a:tint val="4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1800" b="1" dirty="0">
                          <a:latin typeface="Arial Narrow" pitchFamily="34" charset="0"/>
                        </a:rPr>
                        <a:t>5</a:t>
                      </a:r>
                    </a:p>
                    <a:p>
                      <a:pPr algn="ctr"/>
                      <a:r>
                        <a:rPr lang="pt-BR" sz="1800" b="1" dirty="0">
                          <a:latin typeface="Arial Narrow" pitchFamily="34" charset="0"/>
                        </a:rPr>
                        <a:t>Muito Alta</a:t>
                      </a:r>
                    </a:p>
                  </a:txBody>
                  <a:tcPr anchor="ctr">
                    <a:lnL w="12700" cmpd="sng">
                      <a:solidFill>
                        <a:srgbClr val="7CCA62"/>
                      </a:solidFill>
                    </a:lnL>
                    <a:lnR w="12700" cmpd="sng">
                      <a:solidFill>
                        <a:srgbClr val="7CCA62"/>
                      </a:solidFill>
                    </a:lnR>
                    <a:lnT w="12700" cmpd="sng">
                      <a:solidFill>
                        <a:srgbClr val="7CCA62"/>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CA62">
                        <a:tint val="40000"/>
                      </a:srgbClr>
                    </a:solidFill>
                  </a:tcPr>
                </a:tc>
                <a:extLst>
                  <a:ext uri="{0D108BD9-81ED-4DB2-BD59-A6C34878D82A}">
                    <a16:rowId xmlns="" xmlns:a16="http://schemas.microsoft.com/office/drawing/2014/main" val="10001"/>
                  </a:ext>
                </a:extLst>
              </a:tr>
              <a:tr h="704163">
                <a:tc rowSpan="5">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marL="0" algn="ctr" defTabSz="914400" rtl="0" eaLnBrk="1" latinLnBrk="0" hangingPunct="1"/>
                      <a:r>
                        <a:rPr lang="pt-BR" sz="2000" b="0" kern="1200" dirty="0">
                          <a:solidFill>
                            <a:schemeClr val="dk1"/>
                          </a:solidFill>
                          <a:latin typeface="Arial Black" pitchFamily="34" charset="0"/>
                          <a:ea typeface="+mn-ea"/>
                          <a:cs typeface="+mn-cs"/>
                        </a:rPr>
                        <a:t>Impacto</a:t>
                      </a:r>
                    </a:p>
                  </a:txBody>
                  <a:tcPr vert="vert270" anchor="ctr">
                    <a:lnL w="12700" cmpd="sng">
                      <a:solidFill>
                        <a:srgbClr val="7CCA62"/>
                      </a:solidFill>
                    </a:lnL>
                    <a:lnR w="12700" cmpd="sng">
                      <a:solidFill>
                        <a:srgbClr val="7CCA62"/>
                      </a:solidFill>
                    </a:lnR>
                    <a:lnT w="12700" cmpd="sng">
                      <a:solidFill>
                        <a:srgbClr val="7CCA62"/>
                      </a:solidFill>
                    </a:lnT>
                    <a:lnB w="12700" cmpd="sng">
                      <a:solidFill>
                        <a:srgbClr val="7CCA62"/>
                      </a:solidFill>
                    </a:lnB>
                    <a:lnTlToBr w="12700" cmpd="sng">
                      <a:noFill/>
                      <a:prstDash val="solid"/>
                    </a:lnTlToBr>
                    <a:lnBlToTr w="12700" cmpd="sng">
                      <a:noFill/>
                      <a:prstDash val="solid"/>
                    </a:lnBlToTr>
                    <a:solidFill>
                      <a:srgbClr val="7CCA62">
                        <a:tint val="2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marL="0" algn="ctr" defTabSz="914400" rtl="0" eaLnBrk="1" latinLnBrk="0" hangingPunct="1"/>
                      <a:r>
                        <a:rPr lang="pt-BR" sz="1800" b="1" kern="1200" dirty="0">
                          <a:solidFill>
                            <a:schemeClr val="dk1"/>
                          </a:solidFill>
                          <a:latin typeface="Arial Narrow" pitchFamily="34" charset="0"/>
                          <a:ea typeface="+mn-ea"/>
                          <a:cs typeface="+mn-cs"/>
                        </a:rPr>
                        <a:t>5</a:t>
                      </a:r>
                    </a:p>
                    <a:p>
                      <a:pPr marL="0" algn="ctr" defTabSz="914400" rtl="0" eaLnBrk="1" latinLnBrk="0" hangingPunct="1"/>
                      <a:r>
                        <a:rPr lang="pt-BR" sz="1800" b="1" kern="1200" dirty="0">
                          <a:solidFill>
                            <a:schemeClr val="dk1"/>
                          </a:solidFill>
                          <a:latin typeface="Arial Narrow" pitchFamily="34" charset="0"/>
                          <a:ea typeface="+mn-ea"/>
                          <a:cs typeface="+mn-cs"/>
                        </a:rPr>
                        <a:t>Muito Alto</a:t>
                      </a:r>
                    </a:p>
                  </a:txBody>
                  <a:tcPr anchor="ctr">
                    <a:lnL w="12700" cmpd="sng">
                      <a:solidFill>
                        <a:srgbClr val="7CCA62"/>
                      </a:solidFill>
                    </a:lnL>
                    <a:lnR w="12700" cap="flat" cmpd="sng" algn="ctr">
                      <a:noFill/>
                      <a:prstDash val="solid"/>
                      <a:round/>
                      <a:headEnd type="none" w="med" len="med"/>
                      <a:tailEnd type="none" w="med" len="med"/>
                    </a:lnR>
                    <a:lnT w="12700" cmpd="sng">
                      <a:solidFill>
                        <a:srgbClr val="7CCA62"/>
                      </a:solidFill>
                    </a:lnT>
                    <a:lnB w="12700" cmpd="sng">
                      <a:solidFill>
                        <a:srgbClr val="7CCA62"/>
                      </a:solidFill>
                    </a:lnB>
                    <a:lnTlToBr w="12700" cmpd="sng">
                      <a:noFill/>
                      <a:prstDash val="solid"/>
                    </a:lnTlToBr>
                    <a:lnBlToTr w="12700" cmpd="sng">
                      <a:noFill/>
                      <a:prstDash val="solid"/>
                    </a:lnBlToTr>
                    <a:solidFill>
                      <a:srgbClr val="7CCA62">
                        <a:tint val="2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2000" dirty="0">
                          <a:latin typeface="Arial Narrow" pitchFamily="34" charset="0"/>
                        </a:rPr>
                        <a:t>5</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2000" dirty="0">
                          <a:latin typeface="Arial Narrow" pitchFamily="34" charset="0"/>
                        </a:rPr>
                        <a:t>10</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2000" dirty="0">
                          <a:latin typeface="Arial Narrow" pitchFamily="34" charset="0"/>
                        </a:rPr>
                        <a:t>15</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2000" dirty="0">
                          <a:latin typeface="Arial Narrow" pitchFamily="34" charset="0"/>
                        </a:rPr>
                        <a:t>20</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2000" dirty="0">
                          <a:latin typeface="Arial Narrow" pitchFamily="34" charset="0"/>
                        </a:rPr>
                        <a:t>25</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0000"/>
                    </a:solidFill>
                  </a:tcPr>
                </a:tc>
                <a:extLst>
                  <a:ext uri="{0D108BD9-81ED-4DB2-BD59-A6C34878D82A}">
                    <a16:rowId xmlns="" xmlns:a16="http://schemas.microsoft.com/office/drawing/2014/main" val="10002"/>
                  </a:ext>
                </a:extLst>
              </a:tr>
              <a:tr h="704163">
                <a:tc vMerge="1">
                  <a:txBody>
                    <a:bodyPr/>
                    <a:lstStyle/>
                    <a:p>
                      <a:endParaRPr lang="pt-BR"/>
                    </a:p>
                  </a:txBody>
                  <a:tcPr/>
                </a:tc>
                <a:tc>
                  <a:txBody>
                    <a:bodyPr/>
                    <a:lstStyle/>
                    <a:p>
                      <a:pPr algn="ctr"/>
                      <a:r>
                        <a:rPr lang="pt-BR" sz="1800" b="1" dirty="0">
                          <a:latin typeface="Arial Narrow" pitchFamily="34" charset="0"/>
                        </a:rPr>
                        <a:t>4</a:t>
                      </a:r>
                    </a:p>
                    <a:p>
                      <a:pPr algn="ctr"/>
                      <a:r>
                        <a:rPr lang="pt-BR" sz="1800" b="1" dirty="0">
                          <a:latin typeface="Arial Narrow" pitchFamily="34" charset="0"/>
                        </a:rPr>
                        <a:t>Alto</a:t>
                      </a:r>
                    </a:p>
                  </a:txBody>
                  <a:tcPr anchor="ctr">
                    <a:lnL w="12700" cap="flat" cmpd="sng" algn="ctr">
                      <a:solidFill>
                        <a:srgbClr val="7CCA62"/>
                      </a:solidFill>
                      <a:prstDash val="solid"/>
                      <a:round/>
                      <a:headEnd type="none" w="med" len="med"/>
                      <a:tailEnd type="none" w="med" len="med"/>
                    </a:lnL>
                    <a:lnR w="12700" cap="flat" cmpd="sng" algn="ctr">
                      <a:noFill/>
                      <a:prstDash val="solid"/>
                      <a:round/>
                      <a:headEnd type="none" w="med" len="med"/>
                      <a:tailEnd type="none" w="med" len="med"/>
                    </a:lnR>
                    <a:lnT w="12700" cmpd="sng">
                      <a:solidFill>
                        <a:srgbClr val="7CCA62"/>
                      </a:solidFill>
                    </a:lnT>
                    <a:lnB w="12700" cap="flat" cmpd="sng" algn="ctr">
                      <a:solidFill>
                        <a:srgbClr val="7CCA62"/>
                      </a:solidFill>
                      <a:prstDash val="solid"/>
                      <a:round/>
                      <a:headEnd type="none" w="med" len="med"/>
                      <a:tailEnd type="none" w="med" len="med"/>
                    </a:lnB>
                    <a:lnTlToBr w="12700" cmpd="sng">
                      <a:noFill/>
                      <a:prstDash val="solid"/>
                    </a:lnTlToBr>
                    <a:lnBlToTr w="12700" cmpd="sng">
                      <a:noFill/>
                      <a:prstDash val="solid"/>
                    </a:lnBlToTr>
                    <a:solidFill>
                      <a:srgbClr val="7CCA62">
                        <a:tint val="40000"/>
                      </a:srgbClr>
                    </a:solidFill>
                  </a:tcPr>
                </a:tc>
                <a:tc>
                  <a:txBody>
                    <a:bodyPr/>
                    <a:lstStyle/>
                    <a:p>
                      <a:pPr algn="ctr"/>
                      <a:r>
                        <a:rPr lang="pt-BR" sz="2000" dirty="0">
                          <a:latin typeface="Arial Narrow" pitchFamily="34" charset="0"/>
                        </a:rPr>
                        <a:t>4</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a:txBody>
                    <a:bodyPr/>
                    <a:lstStyle/>
                    <a:p>
                      <a:pPr algn="ctr"/>
                      <a:r>
                        <a:rPr lang="pt-BR" sz="2000" dirty="0">
                          <a:latin typeface="Arial Narrow" pitchFamily="34" charset="0"/>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6600"/>
                    </a:solidFill>
                  </a:tcPr>
                </a:tc>
                <a:tc>
                  <a:txBody>
                    <a:bodyPr/>
                    <a:lstStyle/>
                    <a:p>
                      <a:pPr algn="ctr"/>
                      <a:r>
                        <a:rPr lang="pt-BR" sz="2000" dirty="0">
                          <a:latin typeface="Arial Narrow" pitchFamily="34" charset="0"/>
                        </a:rPr>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6600"/>
                    </a:solidFill>
                  </a:tcPr>
                </a:tc>
                <a:tc>
                  <a:txBody>
                    <a:bodyPr/>
                    <a:lstStyle/>
                    <a:p>
                      <a:pPr algn="ctr"/>
                      <a:r>
                        <a:rPr lang="pt-BR" sz="2000" dirty="0">
                          <a:latin typeface="Arial Narrow" pitchFamily="34" charset="0"/>
                        </a:rPr>
                        <a:t>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pPr algn="ctr"/>
                      <a:r>
                        <a:rPr lang="pt-BR" sz="2000" dirty="0">
                          <a:latin typeface="Arial Narrow" pitchFamily="34" charset="0"/>
                        </a:rPr>
                        <a:t>20</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 xmlns:a16="http://schemas.microsoft.com/office/drawing/2014/main" val="10003"/>
                  </a:ext>
                </a:extLst>
              </a:tr>
              <a:tr h="704163">
                <a:tc vMerge="1">
                  <a:txBody>
                    <a:bodyPr/>
                    <a:lstStyle/>
                    <a:p>
                      <a:endParaRPr lang="pt-BR" dirty="0"/>
                    </a:p>
                  </a:txBody>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1800" b="1" dirty="0">
                          <a:latin typeface="Arial Narrow" pitchFamily="34" charset="0"/>
                        </a:rPr>
                        <a:t>3</a:t>
                      </a:r>
                    </a:p>
                    <a:p>
                      <a:pPr algn="ctr"/>
                      <a:r>
                        <a:rPr lang="pt-BR" sz="1800" b="1" dirty="0">
                          <a:latin typeface="Arial Narrow" pitchFamily="34" charset="0"/>
                        </a:rPr>
                        <a:t>Médio</a:t>
                      </a:r>
                    </a:p>
                  </a:txBody>
                  <a:tcPr anchor="ctr">
                    <a:lnL w="12700" cmpd="sng">
                      <a:solidFill>
                        <a:srgbClr val="7CCA62"/>
                      </a:solidFill>
                    </a:lnL>
                    <a:lnR w="12700" cap="flat" cmpd="sng" algn="ctr">
                      <a:noFill/>
                      <a:prstDash val="solid"/>
                      <a:round/>
                      <a:headEnd type="none" w="med" len="med"/>
                      <a:tailEnd type="none" w="med" len="med"/>
                    </a:lnR>
                    <a:lnT w="12700" cmpd="sng">
                      <a:solidFill>
                        <a:srgbClr val="7CCA62"/>
                      </a:solidFill>
                    </a:lnT>
                    <a:lnB w="12700" cmpd="sng">
                      <a:solidFill>
                        <a:srgbClr val="7CCA62"/>
                      </a:solidFill>
                    </a:lnB>
                    <a:lnTlToBr w="12700" cmpd="sng">
                      <a:noFill/>
                      <a:prstDash val="solid"/>
                    </a:lnTlToBr>
                    <a:lnBlToTr w="12700" cmpd="sng">
                      <a:noFill/>
                      <a:prstDash val="solid"/>
                    </a:lnBlToTr>
                    <a:solidFill>
                      <a:srgbClr val="7CCA62">
                        <a:tint val="4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2000" dirty="0">
                          <a:latin typeface="Arial Narrow" pitchFamily="34" charset="0"/>
                        </a:rPr>
                        <a:t>3</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2000" dirty="0">
                          <a:latin typeface="Arial Narrow" pitchFamily="34" charset="0"/>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2000" dirty="0">
                          <a:latin typeface="Arial Narrow" pitchFamily="34" charset="0"/>
                        </a:rPr>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2000" dirty="0">
                          <a:latin typeface="Arial Narrow" pitchFamily="34" charset="0"/>
                        </a:rPr>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2000" dirty="0">
                          <a:latin typeface="Arial Narrow" pitchFamily="34" charset="0"/>
                        </a:rPr>
                        <a:t>15</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 xmlns:a16="http://schemas.microsoft.com/office/drawing/2014/main" val="10004"/>
                  </a:ext>
                </a:extLst>
              </a:tr>
              <a:tr h="704163">
                <a:tc vMerge="1">
                  <a:txBody>
                    <a:bodyPr/>
                    <a:lstStyle/>
                    <a:p>
                      <a:endParaRPr lang="pt-BR" dirty="0"/>
                    </a:p>
                  </a:txBody>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1800" b="1" dirty="0">
                          <a:latin typeface="Arial Narrow" pitchFamily="34" charset="0"/>
                        </a:rPr>
                        <a:t>2</a:t>
                      </a:r>
                    </a:p>
                    <a:p>
                      <a:pPr algn="ctr"/>
                      <a:r>
                        <a:rPr lang="pt-BR" sz="1800" b="1" dirty="0">
                          <a:latin typeface="Arial Narrow" pitchFamily="34" charset="0"/>
                        </a:rPr>
                        <a:t>Baixo</a:t>
                      </a:r>
                    </a:p>
                  </a:txBody>
                  <a:tcPr anchor="ctr">
                    <a:lnL w="12700" cmpd="sng">
                      <a:solidFill>
                        <a:srgbClr val="7CCA62"/>
                      </a:solidFill>
                    </a:lnL>
                    <a:lnR w="12700" cap="flat" cmpd="sng" algn="ctr">
                      <a:noFill/>
                      <a:prstDash val="solid"/>
                      <a:round/>
                      <a:headEnd type="none" w="med" len="med"/>
                      <a:tailEnd type="none" w="med" len="med"/>
                    </a:lnR>
                    <a:lnT w="12700" cmpd="sng">
                      <a:solidFill>
                        <a:srgbClr val="7CCA62"/>
                      </a:solidFill>
                    </a:lnT>
                    <a:lnB w="12700" cmpd="sng">
                      <a:solidFill>
                        <a:srgbClr val="7CCA62"/>
                      </a:solidFill>
                    </a:lnB>
                    <a:lnTlToBr w="12700" cmpd="sng">
                      <a:noFill/>
                      <a:prstDash val="solid"/>
                    </a:lnTlToBr>
                    <a:lnBlToTr w="12700" cmpd="sng">
                      <a:noFill/>
                      <a:prstDash val="solid"/>
                    </a:lnBlToTr>
                    <a:solidFill>
                      <a:srgbClr val="7CCA62">
                        <a:tint val="2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2000" dirty="0">
                          <a:latin typeface="Arial Narrow" pitchFamily="34" charset="0"/>
                        </a:rPr>
                        <a:t>2</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2000" dirty="0">
                          <a:latin typeface="Arial Narrow" pitchFamily="34"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2000" dirty="0">
                          <a:latin typeface="Arial Narrow" pitchFamily="34" charset="0"/>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2000" dirty="0">
                          <a:latin typeface="Arial Narrow" pitchFamily="34" charset="0"/>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2000" dirty="0">
                          <a:latin typeface="Arial Narrow" pitchFamily="34" charset="0"/>
                        </a:rPr>
                        <a:t>10</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6600"/>
                    </a:solidFill>
                  </a:tcPr>
                </a:tc>
                <a:extLst>
                  <a:ext uri="{0D108BD9-81ED-4DB2-BD59-A6C34878D82A}">
                    <a16:rowId xmlns="" xmlns:a16="http://schemas.microsoft.com/office/drawing/2014/main" val="10005"/>
                  </a:ext>
                </a:extLst>
              </a:tr>
              <a:tr h="704163">
                <a:tc vMerge="1">
                  <a:txBody>
                    <a:bodyPr/>
                    <a:lstStyle/>
                    <a:p>
                      <a:endParaRPr lang="pt-BR" dirty="0"/>
                    </a:p>
                  </a:txBody>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1800" b="1" dirty="0">
                          <a:latin typeface="Arial Narrow" pitchFamily="34" charset="0"/>
                        </a:rPr>
                        <a:t>1</a:t>
                      </a:r>
                    </a:p>
                    <a:p>
                      <a:pPr algn="ctr"/>
                      <a:r>
                        <a:rPr lang="pt-BR" sz="1800" b="1" dirty="0">
                          <a:latin typeface="Arial Narrow" pitchFamily="34" charset="0"/>
                        </a:rPr>
                        <a:t>Muito Baixo</a:t>
                      </a:r>
                    </a:p>
                  </a:txBody>
                  <a:tcPr anchor="ctr">
                    <a:lnL w="12700" cmpd="sng">
                      <a:solidFill>
                        <a:srgbClr val="7CCA62"/>
                      </a:solidFill>
                    </a:lnL>
                    <a:lnR w="12700" cap="flat" cmpd="sng" algn="ctr">
                      <a:noFill/>
                      <a:prstDash val="solid"/>
                      <a:round/>
                      <a:headEnd type="none" w="med" len="med"/>
                      <a:tailEnd type="none" w="med" len="med"/>
                    </a:lnR>
                    <a:lnT w="12700" cmpd="sng">
                      <a:solidFill>
                        <a:srgbClr val="7CCA62"/>
                      </a:solidFill>
                    </a:lnT>
                    <a:lnB w="12700" cmpd="sng">
                      <a:solidFill>
                        <a:srgbClr val="7CCA62"/>
                      </a:solidFill>
                    </a:lnB>
                    <a:lnTlToBr w="12700" cmpd="sng">
                      <a:noFill/>
                      <a:prstDash val="solid"/>
                    </a:lnTlToBr>
                    <a:lnBlToTr w="12700" cmpd="sng">
                      <a:noFill/>
                      <a:prstDash val="solid"/>
                    </a:lnBlToTr>
                    <a:solidFill>
                      <a:srgbClr val="7CCA62">
                        <a:tint val="4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kumimoji="0" lang="pt-BR" sz="2000" kern="1200" dirty="0">
                          <a:solidFill>
                            <a:schemeClr val="dk1"/>
                          </a:solidFill>
                          <a:latin typeface="Arial Narrow" pitchFamily="34" charset="0"/>
                          <a:ea typeface="+mn-ea"/>
                          <a:cs typeface="+mn-cs"/>
                        </a:rPr>
                        <a:t>1</a:t>
                      </a: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2000" dirty="0">
                          <a:latin typeface="Arial Narrow" pitchFamily="34" charset="0"/>
                        </a:rPr>
                        <a:t>2</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2000" dirty="0">
                          <a:latin typeface="Arial Narrow" pitchFamily="34" charset="0"/>
                        </a:rPr>
                        <a:t>3</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2000" dirty="0">
                          <a:latin typeface="Arial Narrow" pitchFamily="34" charset="0"/>
                        </a:rPr>
                        <a:t>4</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r>
                        <a:rPr lang="pt-BR" sz="2000" dirty="0">
                          <a:latin typeface="Arial Narrow" pitchFamily="34" charset="0"/>
                        </a:rPr>
                        <a:t>5</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 xmlns:a16="http://schemas.microsoft.com/office/drawing/2014/main" val="10006"/>
                  </a:ext>
                </a:extLst>
              </a:tr>
            </a:tbl>
          </a:graphicData>
        </a:graphic>
      </p:graphicFrame>
      <p:sp>
        <p:nvSpPr>
          <p:cNvPr id="199683" name="CaixaDeTexto 3"/>
          <p:cNvSpPr txBox="1">
            <a:spLocks noChangeArrowheads="1"/>
          </p:cNvSpPr>
          <p:nvPr/>
        </p:nvSpPr>
        <p:spPr bwMode="auto">
          <a:xfrm>
            <a:off x="8544272" y="2636912"/>
            <a:ext cx="1214446" cy="369332"/>
          </a:xfrm>
          <a:prstGeom prst="rect">
            <a:avLst/>
          </a:prstGeom>
          <a:noFill/>
          <a:ln w="9525">
            <a:noFill/>
            <a:miter lim="800000"/>
            <a:headEnd/>
            <a:tailEnd/>
          </a:ln>
        </p:spPr>
        <p:txBody>
          <a:bodyPr wrap="square">
            <a:spAutoFit/>
          </a:bodyPr>
          <a:lstStyle/>
          <a:p>
            <a:r>
              <a:rPr lang="pt-BR" b="1" dirty="0">
                <a:solidFill>
                  <a:schemeClr val="bg1"/>
                </a:solidFill>
              </a:rPr>
              <a:t>Extremo</a:t>
            </a:r>
          </a:p>
        </p:txBody>
      </p:sp>
      <p:sp>
        <p:nvSpPr>
          <p:cNvPr id="199684" name="CaixaDeTexto 4"/>
          <p:cNvSpPr txBox="1">
            <a:spLocks noChangeArrowheads="1"/>
          </p:cNvSpPr>
          <p:nvPr/>
        </p:nvSpPr>
        <p:spPr bwMode="auto">
          <a:xfrm>
            <a:off x="7464152" y="3429000"/>
            <a:ext cx="719138" cy="369888"/>
          </a:xfrm>
          <a:prstGeom prst="rect">
            <a:avLst/>
          </a:prstGeom>
          <a:noFill/>
          <a:ln w="9525">
            <a:noFill/>
            <a:miter lim="800000"/>
            <a:headEnd/>
            <a:tailEnd/>
          </a:ln>
        </p:spPr>
        <p:txBody>
          <a:bodyPr>
            <a:spAutoFit/>
          </a:bodyPr>
          <a:lstStyle/>
          <a:p>
            <a:r>
              <a:rPr lang="pt-BR" b="1" dirty="0">
                <a:solidFill>
                  <a:schemeClr val="bg1"/>
                </a:solidFill>
              </a:rPr>
              <a:t>Alto</a:t>
            </a:r>
          </a:p>
        </p:txBody>
      </p:sp>
      <p:sp>
        <p:nvSpPr>
          <p:cNvPr id="199685" name="CaixaDeTexto 5"/>
          <p:cNvSpPr txBox="1">
            <a:spLocks noChangeArrowheads="1"/>
          </p:cNvSpPr>
          <p:nvPr/>
        </p:nvSpPr>
        <p:spPr bwMode="auto">
          <a:xfrm>
            <a:off x="6312024" y="4221088"/>
            <a:ext cx="863600" cy="369888"/>
          </a:xfrm>
          <a:prstGeom prst="rect">
            <a:avLst/>
          </a:prstGeom>
          <a:noFill/>
          <a:ln w="9525">
            <a:noFill/>
            <a:miter lim="800000"/>
            <a:headEnd/>
            <a:tailEnd/>
          </a:ln>
        </p:spPr>
        <p:txBody>
          <a:bodyPr>
            <a:spAutoFit/>
          </a:bodyPr>
          <a:lstStyle/>
          <a:p>
            <a:r>
              <a:rPr lang="pt-BR" b="1" dirty="0">
                <a:solidFill>
                  <a:srgbClr val="000000"/>
                </a:solidFill>
              </a:rPr>
              <a:t>Médio</a:t>
            </a:r>
          </a:p>
        </p:txBody>
      </p:sp>
      <p:sp>
        <p:nvSpPr>
          <p:cNvPr id="199686" name="CaixaDeTexto 6"/>
          <p:cNvSpPr txBox="1">
            <a:spLocks noChangeArrowheads="1"/>
          </p:cNvSpPr>
          <p:nvPr/>
        </p:nvSpPr>
        <p:spPr bwMode="auto">
          <a:xfrm>
            <a:off x="4799857" y="4797152"/>
            <a:ext cx="865187" cy="368300"/>
          </a:xfrm>
          <a:prstGeom prst="rect">
            <a:avLst/>
          </a:prstGeom>
          <a:noFill/>
          <a:ln w="9525">
            <a:noFill/>
            <a:miter lim="800000"/>
            <a:headEnd/>
            <a:tailEnd/>
          </a:ln>
        </p:spPr>
        <p:txBody>
          <a:bodyPr>
            <a:spAutoFit/>
          </a:bodyPr>
          <a:lstStyle/>
          <a:p>
            <a:r>
              <a:rPr lang="pt-BR" b="1" dirty="0">
                <a:solidFill>
                  <a:srgbClr val="000000"/>
                </a:solidFill>
              </a:rPr>
              <a:t>Baixo</a:t>
            </a:r>
          </a:p>
        </p:txBody>
      </p:sp>
      <p:sp>
        <p:nvSpPr>
          <p:cNvPr id="3" name="CaixaDeTexto 2"/>
          <p:cNvSpPr txBox="1"/>
          <p:nvPr/>
        </p:nvSpPr>
        <p:spPr>
          <a:xfrm>
            <a:off x="1952596" y="5648222"/>
            <a:ext cx="8715404" cy="307778"/>
          </a:xfrm>
          <a:prstGeom prst="rect">
            <a:avLst/>
          </a:prstGeom>
          <a:noFill/>
        </p:spPr>
        <p:txBody>
          <a:bodyPr wrap="square" rtlCol="0">
            <a:spAutoFit/>
          </a:bodyPr>
          <a:lstStyle/>
          <a:p>
            <a:r>
              <a:rPr lang="pt-BR" sz="1400" u="sng" dirty="0"/>
              <a:t>Notação</a:t>
            </a:r>
            <a:r>
              <a:rPr lang="pt-BR" sz="1400" dirty="0"/>
              <a:t>: </a:t>
            </a:r>
            <a:r>
              <a:rPr lang="pt-BR" sz="1400" b="1" dirty="0" smtClean="0">
                <a:solidFill>
                  <a:srgbClr val="C00000"/>
                </a:solidFill>
              </a:rPr>
              <a:t>Extremo</a:t>
            </a:r>
            <a:r>
              <a:rPr lang="pt-BR" sz="1400" dirty="0"/>
              <a:t>: &gt; 15 a 25; </a:t>
            </a:r>
            <a:r>
              <a:rPr lang="pt-BR" sz="1400" b="1" dirty="0">
                <a:solidFill>
                  <a:schemeClr val="accent6">
                    <a:lumMod val="75000"/>
                  </a:schemeClr>
                </a:solidFill>
              </a:rPr>
              <a:t>Alto</a:t>
            </a:r>
            <a:r>
              <a:rPr lang="pt-BR" sz="1400" dirty="0"/>
              <a:t>: &gt; 8 a 12; </a:t>
            </a:r>
            <a:r>
              <a:rPr lang="pt-BR" sz="1400" b="1" dirty="0">
                <a:solidFill>
                  <a:srgbClr val="FFFF00"/>
                </a:solidFill>
              </a:rPr>
              <a:t>Médio</a:t>
            </a:r>
            <a:r>
              <a:rPr lang="pt-BR" sz="1400" dirty="0"/>
              <a:t>: &gt; 3 a 6; e </a:t>
            </a:r>
            <a:r>
              <a:rPr lang="pt-BR" sz="1400" b="1" dirty="0">
                <a:solidFill>
                  <a:srgbClr val="00B050"/>
                </a:solidFill>
              </a:rPr>
              <a:t>Baixo</a:t>
            </a:r>
            <a:r>
              <a:rPr lang="pt-BR" sz="1400" dirty="0"/>
              <a:t>: 1 a 2. </a:t>
            </a:r>
          </a:p>
        </p:txBody>
      </p:sp>
      <p:sp>
        <p:nvSpPr>
          <p:cNvPr id="11" name="CaixaDeTexto 10"/>
          <p:cNvSpPr txBox="1"/>
          <p:nvPr/>
        </p:nvSpPr>
        <p:spPr>
          <a:xfrm>
            <a:off x="380132" y="10095"/>
            <a:ext cx="11546006" cy="5232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Diagrama de cálculo de risco (5 colunas</a:t>
            </a:r>
            <a:r>
              <a:rPr lang="pt-B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“Mapa de calor”</a:t>
            </a:r>
            <a:endParaRPr lang="pt-BR" dirty="0">
              <a:solidFill>
                <a:schemeClr val="bg1"/>
              </a:solidFill>
              <a:effectLst>
                <a:outerShdw blurRad="38100" dist="38100" dir="2700000" algn="tl">
                  <a:srgbClr val="000000">
                    <a:alpha val="43137"/>
                  </a:srgbClr>
                </a:outerShdw>
              </a:effectLst>
            </a:endParaRPr>
          </a:p>
        </p:txBody>
      </p:sp>
      <p:sp>
        <p:nvSpPr>
          <p:cNvPr id="13" name="CaixaDeTexto 12"/>
          <p:cNvSpPr txBox="1"/>
          <p:nvPr/>
        </p:nvSpPr>
        <p:spPr>
          <a:xfrm>
            <a:off x="361525" y="6036679"/>
            <a:ext cx="11490960" cy="523220"/>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ctr">
              <a:defRPr>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1400" b="1" dirty="0">
                <a:latin typeface="Tahoma" panose="020B0604030504040204" pitchFamily="34" charset="0"/>
                <a:ea typeface="Tahoma" panose="020B0604030504040204" pitchFamily="34" charset="0"/>
                <a:cs typeface="Tahoma" panose="020B0604030504040204" pitchFamily="34" charset="0"/>
              </a:rPr>
              <a:t>“Não se encontra a cura de uma desordem na confusão”</a:t>
            </a:r>
          </a:p>
          <a:p>
            <a:r>
              <a:rPr lang="pt-BR" sz="1400" b="1" dirty="0">
                <a:latin typeface="Tahoma" panose="020B0604030504040204" pitchFamily="34" charset="0"/>
                <a:ea typeface="Tahoma" panose="020B0604030504040204" pitchFamily="34" charset="0"/>
                <a:cs typeface="Tahoma" panose="020B0604030504040204" pitchFamily="34" charset="0"/>
              </a:rPr>
              <a:t>(William Shakespeare; 1564-1616; Romeu e Julieta).</a:t>
            </a:r>
          </a:p>
        </p:txBody>
      </p:sp>
    </p:spTree>
    <p:extLst>
      <p:ext uri="{BB962C8B-B14F-4D97-AF65-F5344CB8AC3E}">
        <p14:creationId xmlns:p14="http://schemas.microsoft.com/office/powerpoint/2010/main" val="4201914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16" descr="matriz_calculo_ris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462948"/>
            <a:ext cx="91440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327545" y="5373383"/>
            <a:ext cx="11523169" cy="584775"/>
          </a:xfrm>
          <a:prstGeom prst="rect">
            <a:avLst/>
          </a:prstGeom>
          <a:noFill/>
        </p:spPr>
        <p:txBody>
          <a:bodyPr wrap="square" rtlCol="0">
            <a:spAutoFit/>
          </a:bodyPr>
          <a:lstStyle/>
          <a:p>
            <a:pPr algn="just"/>
            <a:r>
              <a:rPr lang="pt-BR" sz="1600" u="sng" dirty="0">
                <a:solidFill>
                  <a:srgbClr val="002060"/>
                </a:solidFill>
              </a:rPr>
              <a:t>Fonte</a:t>
            </a:r>
            <a:r>
              <a:rPr lang="pt-BR" sz="1600" dirty="0">
                <a:solidFill>
                  <a:srgbClr val="002060"/>
                </a:solidFill>
              </a:rPr>
              <a:t>: </a:t>
            </a:r>
            <a:r>
              <a:rPr lang="pt-BR" sz="1600" b="1" dirty="0">
                <a:solidFill>
                  <a:srgbClr val="002060"/>
                </a:solidFill>
              </a:rPr>
              <a:t>matriz de cálculo de risco</a:t>
            </a:r>
            <a:r>
              <a:rPr lang="pt-BR" sz="1600" dirty="0">
                <a:solidFill>
                  <a:srgbClr val="002060"/>
                </a:solidFill>
              </a:rPr>
              <a:t>, criada por STONEBURNER, Gary </a:t>
            </a:r>
            <a:r>
              <a:rPr lang="pt-BR" sz="1600" i="1" dirty="0">
                <a:solidFill>
                  <a:srgbClr val="002060"/>
                </a:solidFill>
              </a:rPr>
              <a:t>et al</a:t>
            </a:r>
            <a:r>
              <a:rPr lang="pt-BR" sz="1600" dirty="0">
                <a:solidFill>
                  <a:srgbClr val="002060"/>
                </a:solidFill>
              </a:rPr>
              <a:t>. </a:t>
            </a:r>
            <a:r>
              <a:rPr lang="pt-BR" sz="1600" dirty="0" err="1">
                <a:solidFill>
                  <a:srgbClr val="002060"/>
                </a:solidFill>
              </a:rPr>
              <a:t>Risk</a:t>
            </a:r>
            <a:r>
              <a:rPr lang="pt-BR" sz="1600" dirty="0">
                <a:solidFill>
                  <a:srgbClr val="002060"/>
                </a:solidFill>
              </a:rPr>
              <a:t> Management </a:t>
            </a:r>
            <a:r>
              <a:rPr lang="pt-BR" sz="1600" dirty="0" err="1">
                <a:solidFill>
                  <a:srgbClr val="002060"/>
                </a:solidFill>
              </a:rPr>
              <a:t>Guide</a:t>
            </a:r>
            <a:r>
              <a:rPr lang="pt-BR" sz="1600" dirty="0">
                <a:solidFill>
                  <a:srgbClr val="002060"/>
                </a:solidFill>
              </a:rPr>
              <a:t> for </a:t>
            </a:r>
            <a:r>
              <a:rPr lang="pt-BR" sz="1600" dirty="0" err="1">
                <a:solidFill>
                  <a:srgbClr val="002060"/>
                </a:solidFill>
              </a:rPr>
              <a:t>Information</a:t>
            </a:r>
            <a:r>
              <a:rPr lang="pt-BR" sz="1600" dirty="0">
                <a:solidFill>
                  <a:srgbClr val="002060"/>
                </a:solidFill>
              </a:rPr>
              <a:t> Technology Systems. NIST </a:t>
            </a:r>
            <a:r>
              <a:rPr lang="pt-BR" sz="1600" dirty="0" err="1">
                <a:solidFill>
                  <a:srgbClr val="002060"/>
                </a:solidFill>
              </a:rPr>
              <a:t>Special</a:t>
            </a:r>
            <a:r>
              <a:rPr lang="pt-BR" sz="1600" dirty="0">
                <a:solidFill>
                  <a:srgbClr val="002060"/>
                </a:solidFill>
              </a:rPr>
              <a:t> </a:t>
            </a:r>
            <a:r>
              <a:rPr lang="pt-BR" sz="1600" dirty="0" err="1">
                <a:solidFill>
                  <a:srgbClr val="002060"/>
                </a:solidFill>
              </a:rPr>
              <a:t>Publication</a:t>
            </a:r>
            <a:r>
              <a:rPr lang="pt-BR" sz="1600" dirty="0">
                <a:solidFill>
                  <a:srgbClr val="002060"/>
                </a:solidFill>
              </a:rPr>
              <a:t> 800-30. </a:t>
            </a:r>
            <a:r>
              <a:rPr lang="pt-BR" sz="1600" dirty="0" err="1">
                <a:solidFill>
                  <a:srgbClr val="002060"/>
                </a:solidFill>
              </a:rPr>
              <a:t>National</a:t>
            </a:r>
            <a:r>
              <a:rPr lang="pt-BR" sz="1600" dirty="0">
                <a:solidFill>
                  <a:srgbClr val="002060"/>
                </a:solidFill>
              </a:rPr>
              <a:t> </a:t>
            </a:r>
            <a:r>
              <a:rPr lang="pt-BR" sz="1600" dirty="0" err="1">
                <a:solidFill>
                  <a:srgbClr val="002060"/>
                </a:solidFill>
              </a:rPr>
              <a:t>Institute</a:t>
            </a:r>
            <a:r>
              <a:rPr lang="pt-BR" sz="1600" dirty="0">
                <a:solidFill>
                  <a:srgbClr val="002060"/>
                </a:solidFill>
              </a:rPr>
              <a:t> </a:t>
            </a:r>
            <a:r>
              <a:rPr lang="pt-BR" sz="1600" dirty="0" err="1">
                <a:solidFill>
                  <a:srgbClr val="002060"/>
                </a:solidFill>
              </a:rPr>
              <a:t>of</a:t>
            </a:r>
            <a:r>
              <a:rPr lang="pt-BR" sz="1600" dirty="0">
                <a:solidFill>
                  <a:srgbClr val="002060"/>
                </a:solidFill>
              </a:rPr>
              <a:t> Standards </a:t>
            </a:r>
            <a:r>
              <a:rPr lang="pt-BR" sz="1600" dirty="0" err="1">
                <a:solidFill>
                  <a:srgbClr val="002060"/>
                </a:solidFill>
              </a:rPr>
              <a:t>and</a:t>
            </a:r>
            <a:r>
              <a:rPr lang="pt-BR" sz="1600" dirty="0">
                <a:solidFill>
                  <a:srgbClr val="002060"/>
                </a:solidFill>
              </a:rPr>
              <a:t> Technology. 2002, p. 25.</a:t>
            </a:r>
          </a:p>
        </p:txBody>
      </p:sp>
      <p:sp>
        <p:nvSpPr>
          <p:cNvPr id="9" name="CaixaDeTexto 8"/>
          <p:cNvSpPr txBox="1"/>
          <p:nvPr/>
        </p:nvSpPr>
        <p:spPr>
          <a:xfrm>
            <a:off x="327546" y="137378"/>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Diagrama de cálculo de risco (3 colunas</a:t>
            </a:r>
            <a:r>
              <a:rPr lang="pt-B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“Mapa de calor”</a:t>
            </a:r>
            <a:endPar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pt-BR" dirty="0">
              <a:solidFill>
                <a:schemeClr val="bg1"/>
              </a:solidFill>
              <a:effectLst>
                <a:outerShdw blurRad="38100" dist="38100" dir="2700000" algn="tl">
                  <a:srgbClr val="000000">
                    <a:alpha val="43137"/>
                  </a:srgbClr>
                </a:outerShdw>
              </a:effectLst>
            </a:endParaRPr>
          </a:p>
        </p:txBody>
      </p:sp>
      <p:sp>
        <p:nvSpPr>
          <p:cNvPr id="3" name="CaixaDeTexto 2"/>
          <p:cNvSpPr txBox="1"/>
          <p:nvPr/>
        </p:nvSpPr>
        <p:spPr>
          <a:xfrm>
            <a:off x="2089448" y="5035730"/>
            <a:ext cx="1975088" cy="292388"/>
          </a:xfrm>
          <a:prstGeom prst="rect">
            <a:avLst/>
          </a:prstGeom>
          <a:solidFill>
            <a:schemeClr val="bg1"/>
          </a:solidFill>
        </p:spPr>
        <p:txBody>
          <a:bodyPr wrap="square" rtlCol="0">
            <a:spAutoFit/>
          </a:bodyPr>
          <a:lstStyle/>
          <a:p>
            <a:pPr algn="r"/>
            <a:r>
              <a:rPr lang="pt-BR" sz="1300" b="1" u="sng" dirty="0" smtClean="0">
                <a:solidFill>
                  <a:srgbClr val="002060"/>
                </a:solidFill>
                <a:latin typeface="Arial" panose="020B0604020202020204" pitchFamily="34" charset="0"/>
                <a:cs typeface="Arial" panose="020B0604020202020204" pitchFamily="34" charset="0"/>
              </a:rPr>
              <a:t>Notação</a:t>
            </a:r>
            <a:r>
              <a:rPr lang="pt-BR" sz="1300" b="1" dirty="0" smtClean="0">
                <a:solidFill>
                  <a:srgbClr val="002060"/>
                </a:solidFill>
                <a:latin typeface="Arial" panose="020B0604020202020204" pitchFamily="34" charset="0"/>
                <a:cs typeface="Arial" panose="020B0604020202020204" pitchFamily="34" charset="0"/>
              </a:rPr>
              <a:t>: diagrama de</a:t>
            </a:r>
            <a:endParaRPr lang="pt-BR" sz="1300" b="1" dirty="0">
              <a:solidFill>
                <a:srgbClr val="002060"/>
              </a:solidFill>
              <a:latin typeface="Arial" panose="020B0604020202020204" pitchFamily="34" charset="0"/>
              <a:cs typeface="Arial" panose="020B0604020202020204" pitchFamily="34" charset="0"/>
            </a:endParaRPr>
          </a:p>
        </p:txBody>
      </p:sp>
      <p:sp>
        <p:nvSpPr>
          <p:cNvPr id="7"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4284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924" name="Line 36"/>
          <p:cNvSpPr>
            <a:spLocks noChangeShapeType="1"/>
          </p:cNvSpPr>
          <p:nvPr/>
        </p:nvSpPr>
        <p:spPr bwMode="auto">
          <a:xfrm flipV="1">
            <a:off x="5033963" y="2066925"/>
            <a:ext cx="0" cy="2998788"/>
          </a:xfrm>
          <a:prstGeom prst="line">
            <a:avLst/>
          </a:prstGeom>
          <a:noFill/>
          <a:ln w="9525">
            <a:solidFill>
              <a:schemeClr val="tx2"/>
            </a:solidFill>
            <a:prstDash val="dash"/>
            <a:round/>
            <a:headEnd/>
            <a:tailEnd/>
          </a:ln>
        </p:spPr>
        <p:txBody>
          <a:bodyPr wrap="none" lIns="92075" tIns="46038" rIns="92075" bIns="46038" anchor="ctr"/>
          <a:lstStyle/>
          <a:p>
            <a:endParaRPr lang="pt-BR"/>
          </a:p>
        </p:txBody>
      </p:sp>
      <p:sp>
        <p:nvSpPr>
          <p:cNvPr id="120835" name="Line 29"/>
          <p:cNvSpPr>
            <a:spLocks noChangeShapeType="1"/>
          </p:cNvSpPr>
          <p:nvPr/>
        </p:nvSpPr>
        <p:spPr bwMode="auto">
          <a:xfrm flipV="1">
            <a:off x="766763" y="-387350"/>
            <a:ext cx="7086601" cy="46037"/>
          </a:xfrm>
          <a:prstGeom prst="line">
            <a:avLst/>
          </a:prstGeom>
          <a:noFill/>
          <a:ln w="9525">
            <a:noFill/>
            <a:round/>
            <a:headEnd/>
            <a:tailEnd/>
          </a:ln>
        </p:spPr>
        <p:txBody>
          <a:bodyPr wrap="none" lIns="92075" tIns="46038" rIns="92075" bIns="46038" anchor="ctr"/>
          <a:lstStyle/>
          <a:p>
            <a:endParaRPr lang="pt-BR"/>
          </a:p>
        </p:txBody>
      </p:sp>
      <p:sp>
        <p:nvSpPr>
          <p:cNvPr id="293919" name="Line 31"/>
          <p:cNvSpPr>
            <a:spLocks noChangeShapeType="1"/>
          </p:cNvSpPr>
          <p:nvPr/>
        </p:nvSpPr>
        <p:spPr bwMode="auto">
          <a:xfrm flipV="1">
            <a:off x="3041650" y="1771650"/>
            <a:ext cx="0" cy="3424238"/>
          </a:xfrm>
          <a:prstGeom prst="line">
            <a:avLst/>
          </a:prstGeom>
          <a:noFill/>
          <a:ln w="19050">
            <a:solidFill>
              <a:schemeClr val="tx1"/>
            </a:solidFill>
            <a:round/>
            <a:headEnd/>
            <a:tailEnd type="triangle" w="lg" len="lg"/>
          </a:ln>
        </p:spPr>
        <p:txBody>
          <a:bodyPr wrap="none" lIns="92075" tIns="46038" rIns="92075" bIns="46038" anchor="ctr"/>
          <a:lstStyle/>
          <a:p>
            <a:endParaRPr lang="pt-BR"/>
          </a:p>
        </p:txBody>
      </p:sp>
      <p:sp>
        <p:nvSpPr>
          <p:cNvPr id="293920" name="Line 32"/>
          <p:cNvSpPr>
            <a:spLocks noChangeShapeType="1"/>
          </p:cNvSpPr>
          <p:nvPr/>
        </p:nvSpPr>
        <p:spPr bwMode="auto">
          <a:xfrm>
            <a:off x="2889250" y="5099051"/>
            <a:ext cx="4275138" cy="3175"/>
          </a:xfrm>
          <a:prstGeom prst="line">
            <a:avLst/>
          </a:prstGeom>
          <a:noFill/>
          <a:ln w="19050">
            <a:solidFill>
              <a:schemeClr val="tx1"/>
            </a:solidFill>
            <a:round/>
            <a:headEnd/>
            <a:tailEnd type="triangle" w="lg" len="lg"/>
          </a:ln>
        </p:spPr>
        <p:txBody>
          <a:bodyPr wrap="none" lIns="92075" tIns="46038" rIns="92075" bIns="46038" anchor="ctr"/>
          <a:lstStyle/>
          <a:p>
            <a:endParaRPr lang="pt-BR"/>
          </a:p>
        </p:txBody>
      </p:sp>
      <p:sp>
        <p:nvSpPr>
          <p:cNvPr id="293921" name="Text Box 33"/>
          <p:cNvSpPr txBox="1">
            <a:spLocks noChangeArrowheads="1"/>
          </p:cNvSpPr>
          <p:nvPr/>
        </p:nvSpPr>
        <p:spPr bwMode="auto">
          <a:xfrm>
            <a:off x="3619500" y="5253777"/>
            <a:ext cx="2895600" cy="398572"/>
          </a:xfrm>
          <a:prstGeom prst="rect">
            <a:avLst/>
          </a:prstGeom>
          <a:noFill/>
          <a:ln w="9525">
            <a:noFill/>
            <a:miter lim="800000"/>
            <a:headEnd/>
            <a:tailEnd/>
          </a:ln>
        </p:spPr>
        <p:txBody>
          <a:bodyPr lIns="92075" tIns="46038" rIns="92075" bIns="46038" anchor="ctr">
            <a:spAutoFit/>
          </a:bodyPr>
          <a:lstStyle/>
          <a:p>
            <a:pPr algn="ctr">
              <a:lnSpc>
                <a:spcPct val="70000"/>
              </a:lnSpc>
              <a:spcBef>
                <a:spcPct val="50000"/>
              </a:spcBef>
            </a:pPr>
            <a:r>
              <a:rPr kumimoji="1" lang="pt-BR" sz="2800" b="1" dirty="0">
                <a:latin typeface="Arial Narrow" pitchFamily="34" charset="0"/>
              </a:rPr>
              <a:t>Probabilidade</a:t>
            </a:r>
          </a:p>
        </p:txBody>
      </p:sp>
      <p:sp>
        <p:nvSpPr>
          <p:cNvPr id="293922" name="Text Box 34"/>
          <p:cNvSpPr txBox="1">
            <a:spLocks noChangeArrowheads="1"/>
          </p:cNvSpPr>
          <p:nvPr/>
        </p:nvSpPr>
        <p:spPr bwMode="auto">
          <a:xfrm rot="-3713">
            <a:off x="2365273" y="2243139"/>
            <a:ext cx="487569" cy="2098675"/>
          </a:xfrm>
          <a:prstGeom prst="rect">
            <a:avLst/>
          </a:prstGeom>
          <a:noFill/>
          <a:ln w="9525">
            <a:noFill/>
            <a:miter lim="800000"/>
            <a:headEnd/>
            <a:tailEnd/>
          </a:ln>
        </p:spPr>
        <p:txBody>
          <a:bodyPr rot="10800000" vert="eaVert" lIns="92075" tIns="46038" rIns="92075" bIns="46038" anchor="ctr">
            <a:spAutoFit/>
          </a:bodyPr>
          <a:lstStyle/>
          <a:p>
            <a:pPr algn="ctr">
              <a:lnSpc>
                <a:spcPct val="70000"/>
              </a:lnSpc>
              <a:spcBef>
                <a:spcPct val="50000"/>
              </a:spcBef>
            </a:pPr>
            <a:r>
              <a:rPr kumimoji="1" lang="pt-BR" sz="2800" b="1">
                <a:latin typeface="Arial Narrow" pitchFamily="34" charset="0"/>
              </a:rPr>
              <a:t>Impacto</a:t>
            </a:r>
            <a:endParaRPr kumimoji="1" lang="pt-BR" sz="2800" b="1">
              <a:solidFill>
                <a:srgbClr val="000066"/>
              </a:solidFill>
              <a:latin typeface="Arial Narrow" pitchFamily="34" charset="0"/>
            </a:endParaRPr>
          </a:p>
        </p:txBody>
      </p:sp>
      <p:sp>
        <p:nvSpPr>
          <p:cNvPr id="120840" name="Line 35"/>
          <p:cNvSpPr>
            <a:spLocks noChangeShapeType="1"/>
          </p:cNvSpPr>
          <p:nvPr/>
        </p:nvSpPr>
        <p:spPr bwMode="auto">
          <a:xfrm flipV="1">
            <a:off x="4805363" y="984250"/>
            <a:ext cx="152400" cy="46038"/>
          </a:xfrm>
          <a:prstGeom prst="line">
            <a:avLst/>
          </a:prstGeom>
          <a:noFill/>
          <a:ln w="9525">
            <a:noFill/>
            <a:round/>
            <a:headEnd/>
            <a:tailEnd/>
          </a:ln>
        </p:spPr>
        <p:txBody>
          <a:bodyPr wrap="none" lIns="92075" tIns="46038" rIns="92075" bIns="46038" anchor="ctr"/>
          <a:lstStyle/>
          <a:p>
            <a:endParaRPr lang="pt-BR"/>
          </a:p>
        </p:txBody>
      </p:sp>
      <p:sp>
        <p:nvSpPr>
          <p:cNvPr id="293925" name="Line 37"/>
          <p:cNvSpPr>
            <a:spLocks noChangeShapeType="1"/>
          </p:cNvSpPr>
          <p:nvPr/>
        </p:nvSpPr>
        <p:spPr bwMode="auto">
          <a:xfrm flipV="1">
            <a:off x="3081338" y="3313114"/>
            <a:ext cx="3886200" cy="46037"/>
          </a:xfrm>
          <a:prstGeom prst="line">
            <a:avLst/>
          </a:prstGeom>
          <a:noFill/>
          <a:ln w="9525">
            <a:solidFill>
              <a:schemeClr val="tx2"/>
            </a:solidFill>
            <a:prstDash val="dash"/>
            <a:round/>
            <a:headEnd/>
            <a:tailEnd/>
          </a:ln>
        </p:spPr>
        <p:txBody>
          <a:bodyPr wrap="none" lIns="92075" tIns="46038" rIns="92075" bIns="46038" anchor="ctr"/>
          <a:lstStyle/>
          <a:p>
            <a:endParaRPr lang="pt-BR"/>
          </a:p>
        </p:txBody>
      </p:sp>
      <p:sp>
        <p:nvSpPr>
          <p:cNvPr id="293926" name="Rectangle 38"/>
          <p:cNvSpPr>
            <a:spLocks noChangeArrowheads="1"/>
          </p:cNvSpPr>
          <p:nvPr/>
        </p:nvSpPr>
        <p:spPr bwMode="auto">
          <a:xfrm>
            <a:off x="3128963" y="3538539"/>
            <a:ext cx="1828800" cy="1450975"/>
          </a:xfrm>
          <a:prstGeom prst="rect">
            <a:avLst/>
          </a:prstGeom>
          <a:solidFill>
            <a:srgbClr val="00B050"/>
          </a:solidFill>
          <a:ln w="9525">
            <a:solidFill>
              <a:srgbClr val="009900"/>
            </a:solidFill>
            <a:miter lim="800000"/>
            <a:headEnd/>
            <a:tailEnd/>
          </a:ln>
        </p:spPr>
        <p:txBody>
          <a:bodyPr wrap="none" lIns="36000" tIns="46038" rIns="92075" bIns="46038"/>
          <a:lstStyle/>
          <a:p>
            <a:r>
              <a:rPr kumimoji="1" lang="pt-BR" sz="1600" b="1" dirty="0">
                <a:solidFill>
                  <a:schemeClr val="bg1"/>
                </a:solidFill>
                <a:latin typeface="Times New Roman" pitchFamily="18" charset="0"/>
              </a:rPr>
              <a:t>Baixo Impacto /</a:t>
            </a:r>
          </a:p>
          <a:p>
            <a:r>
              <a:rPr kumimoji="1" lang="pt-BR" sz="1600" b="1" dirty="0">
                <a:solidFill>
                  <a:schemeClr val="bg1"/>
                </a:solidFill>
                <a:latin typeface="Times New Roman" pitchFamily="18" charset="0"/>
              </a:rPr>
              <a:t>Baixa Probabilidade</a:t>
            </a:r>
          </a:p>
          <a:p>
            <a:r>
              <a:rPr kumimoji="1" lang="pt-BR" sz="1600" b="1" dirty="0">
                <a:solidFill>
                  <a:schemeClr val="bg1"/>
                </a:solidFill>
                <a:latin typeface="Times New Roman" pitchFamily="18" charset="0"/>
              </a:rPr>
              <a:t> </a:t>
            </a:r>
          </a:p>
          <a:p>
            <a:pPr>
              <a:buFont typeface="Webdings" pitchFamily="18" charset="2"/>
              <a:buChar char="4"/>
            </a:pPr>
            <a:r>
              <a:rPr kumimoji="1" lang="pt-BR" sz="1600" b="1" dirty="0">
                <a:solidFill>
                  <a:schemeClr val="bg1"/>
                </a:solidFill>
                <a:latin typeface="Times New Roman" pitchFamily="18" charset="0"/>
              </a:rPr>
              <a:t>ACEITAR</a:t>
            </a:r>
          </a:p>
        </p:txBody>
      </p:sp>
      <p:sp>
        <p:nvSpPr>
          <p:cNvPr id="293927" name="Rectangle 39"/>
          <p:cNvSpPr>
            <a:spLocks noChangeArrowheads="1"/>
          </p:cNvSpPr>
          <p:nvPr/>
        </p:nvSpPr>
        <p:spPr bwMode="auto">
          <a:xfrm>
            <a:off x="5110163" y="3538539"/>
            <a:ext cx="1828800" cy="1450975"/>
          </a:xfrm>
          <a:prstGeom prst="rect">
            <a:avLst/>
          </a:prstGeom>
          <a:solidFill>
            <a:srgbClr val="FFFF00"/>
          </a:solidFill>
          <a:ln w="9525">
            <a:solidFill>
              <a:srgbClr val="FFFF00"/>
            </a:solidFill>
            <a:miter lim="800000"/>
            <a:headEnd/>
            <a:tailEnd/>
          </a:ln>
        </p:spPr>
        <p:txBody>
          <a:bodyPr wrap="none" lIns="36000" tIns="46038" rIns="92075" bIns="46038"/>
          <a:lstStyle/>
          <a:p>
            <a:r>
              <a:rPr kumimoji="1" lang="pt-BR" sz="1600" b="1">
                <a:latin typeface="Times New Roman" pitchFamily="18" charset="0"/>
              </a:rPr>
              <a:t>Baixo Impacto/</a:t>
            </a:r>
          </a:p>
          <a:p>
            <a:r>
              <a:rPr kumimoji="1" lang="pt-BR" sz="1600" b="1">
                <a:latin typeface="Times New Roman" pitchFamily="18" charset="0"/>
              </a:rPr>
              <a:t>Alta Probabilidade</a:t>
            </a:r>
          </a:p>
          <a:p>
            <a:endParaRPr kumimoji="1" lang="pt-BR" sz="1600" b="1">
              <a:latin typeface="Times New Roman" pitchFamily="18" charset="0"/>
            </a:endParaRPr>
          </a:p>
          <a:p>
            <a:pPr>
              <a:buFont typeface="Webdings" pitchFamily="18" charset="2"/>
              <a:buChar char="4"/>
            </a:pPr>
            <a:r>
              <a:rPr kumimoji="1" lang="pt-BR" sz="1600" b="1">
                <a:latin typeface="Times New Roman" pitchFamily="18" charset="0"/>
              </a:rPr>
              <a:t>MITIGAR</a:t>
            </a:r>
          </a:p>
          <a:p>
            <a:endParaRPr kumimoji="1" lang="pt-BR" sz="1600" b="1" i="1">
              <a:solidFill>
                <a:schemeClr val="bg1"/>
              </a:solidFill>
              <a:latin typeface="Times New Roman" pitchFamily="18" charset="0"/>
            </a:endParaRPr>
          </a:p>
          <a:p>
            <a:endParaRPr kumimoji="1" lang="pt-BR" sz="1600" b="1">
              <a:solidFill>
                <a:schemeClr val="bg1"/>
              </a:solidFill>
              <a:latin typeface="Times New Roman" pitchFamily="18" charset="0"/>
            </a:endParaRPr>
          </a:p>
        </p:txBody>
      </p:sp>
      <p:sp>
        <p:nvSpPr>
          <p:cNvPr id="293928" name="Rectangle 40"/>
          <p:cNvSpPr>
            <a:spLocks noChangeArrowheads="1"/>
          </p:cNvSpPr>
          <p:nvPr/>
        </p:nvSpPr>
        <p:spPr bwMode="auto">
          <a:xfrm>
            <a:off x="3128963" y="1873251"/>
            <a:ext cx="1828800" cy="1450975"/>
          </a:xfrm>
          <a:prstGeom prst="rect">
            <a:avLst/>
          </a:prstGeom>
          <a:solidFill>
            <a:srgbClr val="FF6600"/>
          </a:solidFill>
          <a:ln w="9525">
            <a:solidFill>
              <a:srgbClr val="FFFF00"/>
            </a:solidFill>
            <a:miter lim="800000"/>
            <a:headEnd/>
            <a:tailEnd/>
          </a:ln>
        </p:spPr>
        <p:txBody>
          <a:bodyPr wrap="none" lIns="36000" tIns="46038" rIns="92075" bIns="46038"/>
          <a:lstStyle/>
          <a:p>
            <a:r>
              <a:rPr kumimoji="1" lang="pt-BR" sz="1600" b="1">
                <a:latin typeface="Times New Roman" pitchFamily="18" charset="0"/>
              </a:rPr>
              <a:t>Alto Impacto /</a:t>
            </a:r>
          </a:p>
          <a:p>
            <a:r>
              <a:rPr kumimoji="1" lang="pt-BR" sz="1600" b="1">
                <a:latin typeface="Times New Roman" pitchFamily="18" charset="0"/>
              </a:rPr>
              <a:t>Baixa Probabilidade</a:t>
            </a:r>
          </a:p>
          <a:p>
            <a:pPr>
              <a:buFont typeface="Webdings" pitchFamily="18" charset="2"/>
              <a:buNone/>
            </a:pPr>
            <a:endParaRPr kumimoji="1" lang="pt-BR" sz="1600" b="1">
              <a:latin typeface="Times New Roman" pitchFamily="18" charset="0"/>
            </a:endParaRPr>
          </a:p>
          <a:p>
            <a:pPr>
              <a:buFont typeface="Webdings" pitchFamily="18" charset="2"/>
              <a:buChar char="4"/>
            </a:pPr>
            <a:r>
              <a:rPr kumimoji="1" lang="pt-BR" sz="1600" b="1">
                <a:latin typeface="Times New Roman" pitchFamily="18" charset="0"/>
              </a:rPr>
              <a:t>TRANSFERIR</a:t>
            </a:r>
          </a:p>
          <a:p>
            <a:pPr>
              <a:buFont typeface="Webdings" pitchFamily="18" charset="2"/>
              <a:buChar char="4"/>
            </a:pPr>
            <a:r>
              <a:rPr kumimoji="1" lang="pt-BR" sz="1600" b="1">
                <a:latin typeface="Times New Roman" pitchFamily="18" charset="0"/>
              </a:rPr>
              <a:t>MITIGAR</a:t>
            </a:r>
          </a:p>
          <a:p>
            <a:r>
              <a:rPr kumimoji="1" lang="pt-BR" sz="1600" b="1" i="1">
                <a:solidFill>
                  <a:schemeClr val="bg1"/>
                </a:solidFill>
                <a:latin typeface="Times New Roman" pitchFamily="18" charset="0"/>
              </a:rPr>
              <a:t>	</a:t>
            </a:r>
          </a:p>
        </p:txBody>
      </p:sp>
      <p:sp>
        <p:nvSpPr>
          <p:cNvPr id="293931" name="Rectangle 43"/>
          <p:cNvSpPr>
            <a:spLocks noChangeArrowheads="1"/>
          </p:cNvSpPr>
          <p:nvPr/>
        </p:nvSpPr>
        <p:spPr bwMode="auto">
          <a:xfrm>
            <a:off x="5110163" y="1878014"/>
            <a:ext cx="1828800" cy="1450975"/>
          </a:xfrm>
          <a:prstGeom prst="rect">
            <a:avLst/>
          </a:prstGeom>
          <a:solidFill>
            <a:srgbClr val="FF0000"/>
          </a:solidFill>
          <a:ln w="9525">
            <a:solidFill>
              <a:srgbClr val="FFFF00"/>
            </a:solidFill>
            <a:miter lim="800000"/>
            <a:headEnd/>
            <a:tailEnd/>
          </a:ln>
        </p:spPr>
        <p:txBody>
          <a:bodyPr wrap="none" lIns="36000" tIns="46038" rIns="92075" bIns="46038"/>
          <a:lstStyle/>
          <a:p>
            <a:r>
              <a:rPr kumimoji="1" lang="pt-BR" sz="1600" b="1">
                <a:solidFill>
                  <a:schemeClr val="bg1"/>
                </a:solidFill>
                <a:latin typeface="Times New Roman" pitchFamily="18" charset="0"/>
              </a:rPr>
              <a:t>Alto Impacto /</a:t>
            </a:r>
          </a:p>
          <a:p>
            <a:r>
              <a:rPr kumimoji="1" lang="pt-BR" sz="1600" b="1">
                <a:solidFill>
                  <a:schemeClr val="bg1"/>
                </a:solidFill>
                <a:latin typeface="Times New Roman" pitchFamily="18" charset="0"/>
              </a:rPr>
              <a:t>Alta Probabilidade</a:t>
            </a:r>
          </a:p>
          <a:p>
            <a:pPr>
              <a:buFont typeface="Webdings" pitchFamily="18" charset="2"/>
              <a:buChar char="4"/>
            </a:pPr>
            <a:r>
              <a:rPr kumimoji="1" lang="pt-BR" sz="1600" b="1">
                <a:solidFill>
                  <a:schemeClr val="bg1"/>
                </a:solidFill>
                <a:latin typeface="Times New Roman" pitchFamily="18" charset="0"/>
              </a:rPr>
              <a:t>EVITAR</a:t>
            </a:r>
          </a:p>
          <a:p>
            <a:pPr>
              <a:buFont typeface="Webdings" pitchFamily="18" charset="2"/>
              <a:buChar char="4"/>
            </a:pPr>
            <a:r>
              <a:rPr kumimoji="1" lang="pt-BR" sz="1600" b="1">
                <a:solidFill>
                  <a:schemeClr val="bg1"/>
                </a:solidFill>
                <a:latin typeface="Times New Roman" pitchFamily="18" charset="0"/>
              </a:rPr>
              <a:t>TRANSFERIR</a:t>
            </a:r>
          </a:p>
          <a:p>
            <a:pPr>
              <a:buFont typeface="Webdings" pitchFamily="18" charset="2"/>
              <a:buChar char="4"/>
            </a:pPr>
            <a:r>
              <a:rPr kumimoji="1" lang="pt-BR" sz="1600" b="1">
                <a:solidFill>
                  <a:schemeClr val="bg1"/>
                </a:solidFill>
                <a:latin typeface="Times New Roman" pitchFamily="18" charset="0"/>
              </a:rPr>
              <a:t>MITIGAR</a:t>
            </a:r>
            <a:endParaRPr kumimoji="1" lang="pt-BR" sz="2400">
              <a:solidFill>
                <a:schemeClr val="bg1"/>
              </a:solidFill>
              <a:latin typeface="Times New Roman" pitchFamily="18" charset="0"/>
            </a:endParaRPr>
          </a:p>
        </p:txBody>
      </p:sp>
      <p:graphicFrame>
        <p:nvGraphicFramePr>
          <p:cNvPr id="16" name="Espaço Reservado para Conteúdo 3"/>
          <p:cNvGraphicFramePr>
            <a:graphicFrameLocks/>
          </p:cNvGraphicFramePr>
          <p:nvPr/>
        </p:nvGraphicFramePr>
        <p:xfrm>
          <a:off x="6924600" y="1916832"/>
          <a:ext cx="3563888"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CaixaDeTexto 17"/>
          <p:cNvSpPr txBox="1"/>
          <p:nvPr/>
        </p:nvSpPr>
        <p:spPr>
          <a:xfrm>
            <a:off x="363184" y="5879734"/>
            <a:ext cx="11490960" cy="738664"/>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ctr">
              <a:defRPr>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1400" b="1" dirty="0">
                <a:latin typeface="Tahoma" panose="020B0604030504040204" pitchFamily="34" charset="0"/>
                <a:ea typeface="Tahoma" panose="020B0604030504040204" pitchFamily="34" charset="0"/>
                <a:cs typeface="Tahoma" panose="020B0604030504040204" pitchFamily="34" charset="0"/>
              </a:rPr>
              <a:t>Opções para tratar riscos e oportunidades podem incluir: evitar o risco, assumir o risco a fim de buscar</a:t>
            </a:r>
          </a:p>
          <a:p>
            <a:r>
              <a:rPr lang="pt-BR" sz="1400" b="1" dirty="0">
                <a:latin typeface="Tahoma" panose="020B0604030504040204" pitchFamily="34" charset="0"/>
                <a:ea typeface="Tahoma" panose="020B0604030504040204" pitchFamily="34" charset="0"/>
                <a:cs typeface="Tahoma" panose="020B0604030504040204" pitchFamily="34" charset="0"/>
              </a:rPr>
              <a:t>uma oportunidade, eliminar a fonte de risco, alterar a probabilidade ou as consequências, compartilhar</a:t>
            </a:r>
          </a:p>
          <a:p>
            <a:r>
              <a:rPr lang="pt-BR" sz="1400" b="1" dirty="0">
                <a:latin typeface="Tahoma" panose="020B0604030504040204" pitchFamily="34" charset="0"/>
                <a:ea typeface="Tahoma" panose="020B0604030504040204" pitchFamily="34" charset="0"/>
                <a:cs typeface="Tahoma" panose="020B0604030504040204" pitchFamily="34" charset="0"/>
              </a:rPr>
              <a:t>o risco, ou reter o risco por decisão consciente (ISO/DIS 9001:2015, subseção 9.3.d).</a:t>
            </a:r>
          </a:p>
        </p:txBody>
      </p:sp>
      <p:sp>
        <p:nvSpPr>
          <p:cNvPr id="17" name="CaixaDeTexto 16"/>
          <p:cNvSpPr txBox="1"/>
          <p:nvPr/>
        </p:nvSpPr>
        <p:spPr>
          <a:xfrm>
            <a:off x="327546" y="105847"/>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Tratamento de riscos (política de consequências) </a:t>
            </a:r>
          </a:p>
          <a:p>
            <a:pPr algn="ctr"/>
            <a:endParaRPr lang="pt-BR"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829895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893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086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27546" y="137378"/>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Risco Inerente x Risco Residual</a:t>
            </a:r>
          </a:p>
          <a:p>
            <a:pPr algn="ctr"/>
            <a:endParaRPr lang="pt-BR" dirty="0">
              <a:solidFill>
                <a:schemeClr val="bg1"/>
              </a:solidFill>
              <a:effectLst>
                <a:outerShdw blurRad="38100" dist="38100" dir="2700000" algn="tl">
                  <a:srgbClr val="000000">
                    <a:alpha val="43137"/>
                  </a:srgbClr>
                </a:outerShdw>
              </a:effectLst>
            </a:endParaRPr>
          </a:p>
        </p:txBody>
      </p:sp>
      <p:sp>
        <p:nvSpPr>
          <p:cNvPr id="8" name="Espaço Reservado para Conteúdo 2"/>
          <p:cNvSpPr txBox="1">
            <a:spLocks/>
          </p:cNvSpPr>
          <p:nvPr/>
        </p:nvSpPr>
        <p:spPr>
          <a:xfrm>
            <a:off x="327546" y="1437485"/>
            <a:ext cx="11521279" cy="4709899"/>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600"/>
              </a:spcAft>
              <a:buClr>
                <a:srgbClr val="0070C0"/>
              </a:buClr>
              <a:buFont typeface="Wingdings" panose="05000000000000000000" pitchFamily="2" charset="2"/>
              <a:buChar char="ü"/>
            </a:pPr>
            <a:r>
              <a:rPr lang="pt-BR" sz="2200" dirty="0"/>
              <a:t>“O </a:t>
            </a:r>
            <a:r>
              <a:rPr lang="pt-BR" sz="2200" dirty="0">
                <a:solidFill>
                  <a:srgbClr val="0070C0"/>
                </a:solidFill>
              </a:rPr>
              <a:t>risco inerente </a:t>
            </a:r>
            <a:r>
              <a:rPr lang="pt-BR" sz="2200" dirty="0"/>
              <a:t>pode ser conceituado como aquele intrínseco à atividade que está sendo realizada. Se o risco inerente estiver em um nível não aceitável para a organização, controles internos devem ser implementados pelos gestores para mitigar esses riscos” (Referencial Básico de Governança, TCU, 2ª </a:t>
            </a:r>
            <a:r>
              <a:rPr lang="pt-BR" sz="2200" dirty="0" err="1"/>
              <a:t>ed</a:t>
            </a:r>
            <a:r>
              <a:rPr lang="pt-BR" sz="2200" dirty="0"/>
              <a:t>, 2014, p. 57).</a:t>
            </a:r>
          </a:p>
          <a:p>
            <a:pPr algn="just">
              <a:spcAft>
                <a:spcPts val="600"/>
              </a:spcAft>
              <a:buClr>
                <a:srgbClr val="0070C0"/>
              </a:buClr>
              <a:buFont typeface="Wingdings" panose="05000000000000000000" pitchFamily="2" charset="2"/>
              <a:buChar char="ü"/>
            </a:pPr>
            <a:endParaRPr lang="pt-BR" sz="800" dirty="0"/>
          </a:p>
          <a:p>
            <a:pPr algn="just">
              <a:spcAft>
                <a:spcPts val="600"/>
              </a:spcAft>
              <a:buClr>
                <a:srgbClr val="0070C0"/>
              </a:buClr>
              <a:buFont typeface="Wingdings" panose="05000000000000000000" pitchFamily="2" charset="2"/>
              <a:buChar char="ü"/>
            </a:pPr>
            <a:r>
              <a:rPr lang="pt-BR" sz="2200" dirty="0">
                <a:solidFill>
                  <a:srgbClr val="0070C0"/>
                </a:solidFill>
              </a:rPr>
              <a:t>Risco inerente </a:t>
            </a:r>
            <a:r>
              <a:rPr lang="pt-BR" sz="2200" dirty="0"/>
              <a:t>- “risco a que uma organização está exposta sem considerar quaisquer ações gerenciais que possam reduzir a probabilidade de sua ocorrência ou seu impacto” (inc. XIV do art. 2º da Instrução Normativa Conjunta/MPOG e CGU nº 1, de 10/05/2016).</a:t>
            </a:r>
          </a:p>
          <a:p>
            <a:pPr algn="just">
              <a:spcAft>
                <a:spcPts val="600"/>
              </a:spcAft>
              <a:buClr>
                <a:srgbClr val="0070C0"/>
              </a:buClr>
              <a:buFont typeface="Wingdings" panose="05000000000000000000" pitchFamily="2" charset="2"/>
              <a:buChar char="ü"/>
            </a:pPr>
            <a:endParaRPr lang="pt-BR" sz="800" dirty="0">
              <a:solidFill>
                <a:srgbClr val="0070C0"/>
              </a:solidFill>
            </a:endParaRPr>
          </a:p>
          <a:p>
            <a:pPr algn="just">
              <a:spcAft>
                <a:spcPts val="600"/>
              </a:spcAft>
              <a:buClr>
                <a:srgbClr val="0070C0"/>
              </a:buClr>
              <a:buFont typeface="Wingdings" panose="05000000000000000000" pitchFamily="2" charset="2"/>
              <a:buChar char="ü"/>
            </a:pPr>
            <a:r>
              <a:rPr lang="pt-BR" sz="2200" dirty="0">
                <a:solidFill>
                  <a:srgbClr val="0070C0"/>
                </a:solidFill>
              </a:rPr>
              <a:t>Risco residual </a:t>
            </a:r>
            <a:r>
              <a:rPr lang="pt-BR" sz="2200" dirty="0"/>
              <a:t>- “risco a que uma organização está exposta após a implementação de ações gerenciais para o tratamento do risco” (inc. XV do art. 2º da Instrução Normativa Conjunta/MPOG e CGU nº 1, de 10/05/2016).</a:t>
            </a:r>
          </a:p>
        </p:txBody>
      </p:sp>
      <p:sp>
        <p:nvSpPr>
          <p:cNvPr id="6"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98366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9755" y="2269043"/>
            <a:ext cx="11484768" cy="2871192"/>
          </a:xfrm>
          <a:prstGeom prst="rect">
            <a:avLst/>
          </a:prstGeom>
        </p:spPr>
      </p:pic>
      <p:sp>
        <p:nvSpPr>
          <p:cNvPr id="7" name="CaixaDeTexto 6"/>
          <p:cNvSpPr txBox="1"/>
          <p:nvPr/>
        </p:nvSpPr>
        <p:spPr>
          <a:xfrm>
            <a:off x="327546" y="137378"/>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Exemplos de avaliação dos riscos inerente e residual</a:t>
            </a:r>
          </a:p>
          <a:p>
            <a:pPr algn="ctr"/>
            <a:endParaRPr lang="pt-BR" dirty="0">
              <a:solidFill>
                <a:schemeClr val="bg1"/>
              </a:solidFill>
              <a:effectLst>
                <a:outerShdw blurRad="38100" dist="38100" dir="2700000" algn="tl">
                  <a:srgbClr val="000000">
                    <a:alpha val="43137"/>
                  </a:srgbClr>
                </a:outerShdw>
              </a:effectLst>
            </a:endParaRPr>
          </a:p>
        </p:txBody>
      </p:sp>
      <p:sp>
        <p:nvSpPr>
          <p:cNvPr id="6"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33995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59755" y="6086962"/>
            <a:ext cx="11490960" cy="523220"/>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ctr">
              <a:defRPr>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1400" b="1" dirty="0">
                <a:latin typeface="Tahoma" panose="020B0604030504040204" pitchFamily="34" charset="0"/>
                <a:ea typeface="Tahoma" panose="020B0604030504040204" pitchFamily="34" charset="0"/>
                <a:cs typeface="Tahoma" panose="020B0604030504040204" pitchFamily="34" charset="0"/>
              </a:rPr>
              <a:t>Os componentes dos controles internos da gestão e do gerenciamento de riscos se aplicam a todos os níveis, unidades,</a:t>
            </a:r>
          </a:p>
          <a:p>
            <a:r>
              <a:rPr lang="pt-BR" sz="1400" b="1" dirty="0">
                <a:latin typeface="Tahoma" panose="020B0604030504040204" pitchFamily="34" charset="0"/>
                <a:ea typeface="Tahoma" panose="020B0604030504040204" pitchFamily="34" charset="0"/>
                <a:cs typeface="Tahoma" panose="020B0604030504040204" pitchFamily="34" charset="0"/>
              </a:rPr>
              <a:t>e dependências do órgão ou da entidade pública (§ 3º do art. 3º da IN Conjunta/MPOG e CGU nº 1, de 10/05/2016).</a:t>
            </a:r>
          </a:p>
        </p:txBody>
      </p:sp>
      <p:sp>
        <p:nvSpPr>
          <p:cNvPr id="5" name="CaixaDeTexto 4"/>
          <p:cNvSpPr txBox="1"/>
          <p:nvPr/>
        </p:nvSpPr>
        <p:spPr>
          <a:xfrm>
            <a:off x="327546" y="137378"/>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Tratamento de </a:t>
            </a:r>
            <a:r>
              <a:rPr lang="pt-B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riscos </a:t>
            </a:r>
            <a:r>
              <a:rPr lang="pt-BR" sz="24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(lembrar do “Princípio de Pareto”, 80/20) </a:t>
            </a:r>
            <a:endParaRPr lang="pt-BR" sz="24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pt-BR" dirty="0">
              <a:solidFill>
                <a:schemeClr val="bg1"/>
              </a:solidFill>
              <a:effectLst>
                <a:outerShdw blurRad="38100" dist="38100" dir="2700000" algn="tl">
                  <a:srgbClr val="000000">
                    <a:alpha val="43137"/>
                  </a:srgbClr>
                </a:outerShdw>
              </a:effectLst>
            </a:endParaRPr>
          </a:p>
        </p:txBody>
      </p:sp>
      <p:sp>
        <p:nvSpPr>
          <p:cNvPr id="6" name="Espaço Reservado para Conteúdo 2"/>
          <p:cNvSpPr txBox="1">
            <a:spLocks/>
          </p:cNvSpPr>
          <p:nvPr/>
        </p:nvSpPr>
        <p:spPr>
          <a:xfrm>
            <a:off x="327546" y="1279825"/>
            <a:ext cx="11521279" cy="4709899"/>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600"/>
              </a:spcAft>
              <a:buClr>
                <a:srgbClr val="0070C0"/>
              </a:buClr>
              <a:buFont typeface="Wingdings" panose="05000000000000000000" pitchFamily="2" charset="2"/>
              <a:buChar char="ü"/>
            </a:pPr>
            <a:r>
              <a:rPr lang="pt-BR" sz="2000" dirty="0"/>
              <a:t>“Os órgãos e entidades do Poder Executivo federal deverão implementar, manter, monitorar e revisar os controles internos da gestão, tendo por base a identificação, a avaliação e o gerenciamento de riscos que possam impactar a consecução dos objetivos estabelecidos pelo Poder Público” (art. 3º da IN Conjunta/MPOG e CGU nº 1, de 10/05/2016).</a:t>
            </a:r>
          </a:p>
          <a:p>
            <a:pPr algn="just">
              <a:spcAft>
                <a:spcPts val="600"/>
              </a:spcAft>
              <a:buClr>
                <a:srgbClr val="0070C0"/>
              </a:buClr>
              <a:buFont typeface="Wingdings" panose="05000000000000000000" pitchFamily="2" charset="2"/>
              <a:buChar char="ü"/>
            </a:pPr>
            <a:r>
              <a:rPr lang="pt-BR" sz="2000" dirty="0"/>
              <a:t>“Os controles internos da gestão se constituem na primeira linha (ou camada) de defesa das organizações públicas para propiciar o alcance de seus objetivos” (art. 3º da IN Conjunta/MPOG e CGU nº 1, de 10/05/2016).</a:t>
            </a:r>
          </a:p>
          <a:p>
            <a:pPr algn="just">
              <a:spcAft>
                <a:spcPts val="600"/>
              </a:spcAft>
              <a:buClr>
                <a:srgbClr val="0070C0"/>
              </a:buClr>
              <a:buFont typeface="Wingdings" panose="05000000000000000000" pitchFamily="2" charset="2"/>
              <a:buChar char="ü"/>
            </a:pPr>
            <a:r>
              <a:rPr lang="pt-BR" sz="2000" dirty="0"/>
              <a:t>“A definição e a operacionalização dos controles internos devem levar em conta os riscos que se pretende mitigar, tendo em vista os objetivos das organizações públicas” (art. 3º da IN Conjunta/MPOG e CGU nº 1, de 10/05/2016).</a:t>
            </a:r>
          </a:p>
          <a:p>
            <a:pPr algn="just">
              <a:spcAft>
                <a:spcPts val="600"/>
              </a:spcAft>
              <a:buClr>
                <a:srgbClr val="0070C0"/>
              </a:buClr>
              <a:buFont typeface="Wingdings" panose="05000000000000000000" pitchFamily="2" charset="2"/>
              <a:buChar char="ü"/>
            </a:pPr>
            <a:r>
              <a:rPr lang="pt-BR" sz="2000" dirty="0"/>
              <a:t>“Assim, tendo em vista os objetivos estabelecidos (...) e os riscos decorrentes de eventos internos ou externos que possam obstaculizar o alcance desses objetivos, devem ser posicionados os controles internos mais adequados para mitigar a probabilidade de ocorrência dos riscos, ou o seu impacto sobre os objetivos organizacionais” (art. 3º da IN Conjunta/MPOG e CGU nº 1, de 10/05/2016).</a:t>
            </a:r>
          </a:p>
        </p:txBody>
      </p:sp>
    </p:spTree>
    <p:extLst>
      <p:ext uri="{BB962C8B-B14F-4D97-AF65-F5344CB8AC3E}">
        <p14:creationId xmlns:p14="http://schemas.microsoft.com/office/powerpoint/2010/main" val="3951606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962123519"/>
              </p:ext>
            </p:extLst>
          </p:nvPr>
        </p:nvGraphicFramePr>
        <p:xfrm>
          <a:off x="3052549" y="95038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ixaDeTexto 4"/>
          <p:cNvSpPr txBox="1"/>
          <p:nvPr/>
        </p:nvSpPr>
        <p:spPr>
          <a:xfrm>
            <a:off x="3114907" y="1611037"/>
            <a:ext cx="5328592" cy="954107"/>
          </a:xfrm>
          <a:prstGeom prst="rect">
            <a:avLst/>
          </a:prstGeom>
          <a:noFill/>
        </p:spPr>
        <p:txBody>
          <a:bodyPr wrap="square" rtlCol="0">
            <a:spAutoFit/>
          </a:bodyPr>
          <a:lstStyle/>
          <a:p>
            <a:r>
              <a:rPr lang="pt-BR" sz="2800" dirty="0"/>
              <a:t>Processo para modificar o risco</a:t>
            </a:r>
          </a:p>
          <a:p>
            <a:endParaRPr lang="pt-BR" sz="2800" dirty="0"/>
          </a:p>
        </p:txBody>
      </p:sp>
      <p:sp>
        <p:nvSpPr>
          <p:cNvPr id="9" name="CaixaDeTexto 8"/>
          <p:cNvSpPr txBox="1"/>
          <p:nvPr/>
        </p:nvSpPr>
        <p:spPr>
          <a:xfrm>
            <a:off x="2654590" y="3669370"/>
            <a:ext cx="2217274" cy="461665"/>
          </a:xfrm>
          <a:prstGeom prst="rect">
            <a:avLst/>
          </a:prstGeom>
          <a:noFill/>
        </p:spPr>
        <p:txBody>
          <a:bodyPr wrap="none" rtlCol="0">
            <a:spAutoFit/>
          </a:bodyPr>
          <a:lstStyle/>
          <a:p>
            <a:r>
              <a:rPr lang="pt-BR" sz="2400" b="1" dirty="0"/>
              <a:t>Probabilidade</a:t>
            </a:r>
          </a:p>
        </p:txBody>
      </p:sp>
      <p:sp>
        <p:nvSpPr>
          <p:cNvPr id="10" name="CaixaDeTexto 9"/>
          <p:cNvSpPr txBox="1"/>
          <p:nvPr/>
        </p:nvSpPr>
        <p:spPr>
          <a:xfrm>
            <a:off x="5332550" y="3669371"/>
            <a:ext cx="1535998" cy="461665"/>
          </a:xfrm>
          <a:prstGeom prst="rect">
            <a:avLst/>
          </a:prstGeom>
          <a:noFill/>
        </p:spPr>
        <p:txBody>
          <a:bodyPr wrap="none" rtlCol="0">
            <a:spAutoFit/>
          </a:bodyPr>
          <a:lstStyle/>
          <a:p>
            <a:r>
              <a:rPr lang="pt-BR" sz="2400" b="1" dirty="0"/>
              <a:t>Impactos</a:t>
            </a:r>
          </a:p>
        </p:txBody>
      </p:sp>
      <p:sp>
        <p:nvSpPr>
          <p:cNvPr id="11" name="CaixaDeTexto 10"/>
          <p:cNvSpPr txBox="1"/>
          <p:nvPr/>
        </p:nvSpPr>
        <p:spPr>
          <a:xfrm>
            <a:off x="7577896" y="3694152"/>
            <a:ext cx="1844416" cy="892552"/>
          </a:xfrm>
          <a:prstGeom prst="rect">
            <a:avLst/>
          </a:prstGeom>
          <a:noFill/>
        </p:spPr>
        <p:txBody>
          <a:bodyPr wrap="none" rtlCol="0">
            <a:spAutoFit/>
          </a:bodyPr>
          <a:lstStyle/>
          <a:p>
            <a:r>
              <a:rPr lang="pt-BR" sz="2400" b="1" dirty="0"/>
              <a:t>Tratamento</a:t>
            </a:r>
          </a:p>
          <a:p>
            <a:r>
              <a:rPr lang="pt-BR" sz="1400" b="1" dirty="0" smtClean="0"/>
              <a:t>(controles </a:t>
            </a:r>
            <a:r>
              <a:rPr lang="pt-BR" sz="1400" b="1" dirty="0"/>
              <a:t>internos</a:t>
            </a:r>
          </a:p>
          <a:p>
            <a:pPr algn="ctr"/>
            <a:r>
              <a:rPr lang="pt-BR" sz="1400" b="1" dirty="0"/>
              <a:t>da </a:t>
            </a:r>
            <a:r>
              <a:rPr lang="pt-BR" sz="1400" b="1" dirty="0" smtClean="0"/>
              <a:t>gestão, p. e.)</a:t>
            </a:r>
            <a:endParaRPr lang="pt-BR" sz="1400" b="1" dirty="0"/>
          </a:p>
        </p:txBody>
      </p:sp>
      <p:sp>
        <p:nvSpPr>
          <p:cNvPr id="14" name="CaixaDeTexto 13"/>
          <p:cNvSpPr txBox="1"/>
          <p:nvPr/>
        </p:nvSpPr>
        <p:spPr>
          <a:xfrm>
            <a:off x="327546" y="137378"/>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Tratamento de riscos</a:t>
            </a:r>
          </a:p>
          <a:p>
            <a:pPr algn="ctr"/>
            <a:endParaRPr lang="pt-BR" dirty="0">
              <a:solidFill>
                <a:schemeClr val="bg1"/>
              </a:solidFill>
              <a:effectLst>
                <a:outerShdw blurRad="38100" dist="38100" dir="2700000" algn="tl">
                  <a:srgbClr val="000000">
                    <a:alpha val="43137"/>
                  </a:srgbClr>
                </a:outerShdw>
              </a:effectLst>
            </a:endParaRPr>
          </a:p>
        </p:txBody>
      </p:sp>
      <p:sp>
        <p:nvSpPr>
          <p:cNvPr id="17" name="CaixaDeTexto 16"/>
          <p:cNvSpPr txBox="1"/>
          <p:nvPr/>
        </p:nvSpPr>
        <p:spPr>
          <a:xfrm>
            <a:off x="359755" y="6086962"/>
            <a:ext cx="11490960" cy="523220"/>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ctr">
              <a:defRPr>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1400" b="1" dirty="0">
                <a:latin typeface="Tahoma" panose="020B0604030504040204" pitchFamily="34" charset="0"/>
                <a:ea typeface="Tahoma" panose="020B0604030504040204" pitchFamily="34" charset="0"/>
                <a:cs typeface="Tahoma" panose="020B0604030504040204" pitchFamily="34" charset="0"/>
              </a:rPr>
              <a:t>Os controles internos da gestão se baseiam no gerenciamento de riscos e integram o processo</a:t>
            </a:r>
          </a:p>
          <a:p>
            <a:r>
              <a:rPr lang="pt-BR" sz="1400" b="1" dirty="0">
                <a:latin typeface="Tahoma" panose="020B0604030504040204" pitchFamily="34" charset="0"/>
                <a:ea typeface="Tahoma" panose="020B0604030504040204" pitchFamily="34" charset="0"/>
                <a:cs typeface="Tahoma" panose="020B0604030504040204" pitchFamily="34" charset="0"/>
              </a:rPr>
              <a:t>de gestão (§2º do art. 3º da Instrução Normativa Conjunta/MPOG e CGU nº 1, de 10/05/2016)</a:t>
            </a:r>
          </a:p>
        </p:txBody>
      </p:sp>
      <p:sp>
        <p:nvSpPr>
          <p:cNvPr id="12" name="Retângulo 11"/>
          <p:cNvSpPr/>
          <p:nvPr/>
        </p:nvSpPr>
        <p:spPr>
          <a:xfrm>
            <a:off x="11873552" y="6457890"/>
            <a:ext cx="351454" cy="400110"/>
          </a:xfrm>
          <a:prstGeom prst="rect">
            <a:avLst/>
          </a:prstGeom>
          <a:noFill/>
        </p:spPr>
        <p:txBody>
          <a:bodyPr wrap="square" lIns="91440" tIns="45720" rIns="91440" bIns="45720">
            <a:spAutoFit/>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pt-BR" sz="2000" b="1" cap="none" spc="50" dirty="0">
                <a:ln w="9525" cmpd="sng">
                  <a:solidFill>
                    <a:schemeClr val="accent1"/>
                  </a:solidFill>
                  <a:prstDash val="solid"/>
                </a:ln>
                <a:solidFill>
                  <a:srgbClr val="70AD47">
                    <a:tint val="1000"/>
                  </a:srgbClr>
                </a:solidFill>
                <a:effectLst>
                  <a:glow rad="38100">
                    <a:schemeClr val="accent1">
                      <a:alpha val="40000"/>
                    </a:schemeClr>
                  </a:glow>
                </a:effectLst>
              </a:rPr>
              <a:t>A</a:t>
            </a:r>
          </a:p>
        </p:txBody>
      </p:sp>
    </p:spTree>
    <p:extLst>
      <p:ext uri="{BB962C8B-B14F-4D97-AF65-F5344CB8AC3E}">
        <p14:creationId xmlns:p14="http://schemas.microsoft.com/office/powerpoint/2010/main" val="3448571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47417" y="927332"/>
            <a:ext cx="11505201" cy="5434957"/>
          </a:xfrm>
        </p:spPr>
        <p:txBody>
          <a:bodyPr>
            <a:noAutofit/>
          </a:bodyPr>
          <a:lstStyle/>
          <a:p>
            <a:pPr marL="285750" lvl="2" indent="-285750" algn="just">
              <a:spcAft>
                <a:spcPts val="450"/>
              </a:spcAft>
              <a:buClr>
                <a:srgbClr val="00518E"/>
              </a:buClr>
              <a:buSzPct val="70000"/>
              <a:buFont typeface="Wingdings" panose="05000000000000000000" pitchFamily="2" charset="2"/>
              <a:buChar char="ü"/>
            </a:pPr>
            <a:r>
              <a:rPr lang="pt-BR" sz="2200" dirty="0" smtClean="0">
                <a:latin typeface="Tahoma" panose="020B0604030504040204" pitchFamily="34" charset="0"/>
                <a:ea typeface="Tahoma" panose="020B0604030504040204" pitchFamily="34" charset="0"/>
                <a:cs typeface="Tahoma" panose="020B0604030504040204" pitchFamily="34" charset="0"/>
              </a:rPr>
              <a:t>Compreende </a:t>
            </a:r>
            <a:r>
              <a:rPr lang="pt-BR" sz="2200" dirty="0">
                <a:latin typeface="Tahoma" panose="020B0604030504040204" pitchFamily="34" charset="0"/>
                <a:ea typeface="Tahoma" panose="020B0604030504040204" pitchFamily="34" charset="0"/>
                <a:cs typeface="Tahoma" panose="020B0604030504040204" pitchFamily="34" charset="0"/>
              </a:rPr>
              <a:t>o planejamento e a realização de ações gerenciais de resposta para modificar o nível do risco, podendo consistir-se em:</a:t>
            </a:r>
          </a:p>
          <a:p>
            <a:pPr marL="457200" indent="-457200" algn="just">
              <a:buFont typeface="+mj-lt"/>
              <a:buAutoNum type="alphaLcPeriod"/>
            </a:pPr>
            <a:r>
              <a:rPr lang="pt-BR" sz="2200" u="sng" dirty="0" smtClean="0">
                <a:solidFill>
                  <a:srgbClr val="0070C0"/>
                </a:solidFill>
                <a:latin typeface="Tahoma" panose="020B0604030504040204" pitchFamily="34" charset="0"/>
                <a:ea typeface="Tahoma" panose="020B0604030504040204" pitchFamily="34" charset="0"/>
                <a:cs typeface="Tahoma" panose="020B0604030504040204" pitchFamily="34" charset="0"/>
              </a:rPr>
              <a:t>m</a:t>
            </a:r>
            <a:r>
              <a:rPr lang="pt-BR" sz="2200" dirty="0" smtClean="0">
                <a:solidFill>
                  <a:srgbClr val="0070C0"/>
                </a:solidFill>
                <a:latin typeface="Tahoma" panose="020B0604030504040204" pitchFamily="34" charset="0"/>
                <a:ea typeface="Tahoma" panose="020B0604030504040204" pitchFamily="34" charset="0"/>
                <a:cs typeface="Tahoma" panose="020B0604030504040204" pitchFamily="34" charset="0"/>
              </a:rPr>
              <a:t>itigar</a:t>
            </a:r>
            <a:r>
              <a:rPr lang="pt-BR" sz="2200" dirty="0" smtClean="0">
                <a:latin typeface="Tahoma" panose="020B0604030504040204" pitchFamily="34" charset="0"/>
                <a:ea typeface="Tahoma" panose="020B0604030504040204" pitchFamily="34" charset="0"/>
                <a:cs typeface="Tahoma" panose="020B0604030504040204" pitchFamily="34" charset="0"/>
              </a:rPr>
              <a:t> </a:t>
            </a:r>
            <a:r>
              <a:rPr lang="pt-BR" sz="2200" dirty="0">
                <a:latin typeface="Tahoma" panose="020B0604030504040204" pitchFamily="34" charset="0"/>
                <a:ea typeface="Tahoma" panose="020B0604030504040204" pitchFamily="34" charset="0"/>
                <a:cs typeface="Tahoma" panose="020B0604030504040204" pitchFamily="34" charset="0"/>
              </a:rPr>
              <a:t>ou reduzir o risco, diminuindo sua probabilidade de ocorrência ou minimizando seus potenciais impactos a partir de uma resposta gerencial;</a:t>
            </a:r>
          </a:p>
          <a:p>
            <a:pPr marL="457200" indent="-457200" algn="just">
              <a:buFont typeface="+mj-lt"/>
              <a:buAutoNum type="alphaLcPeriod"/>
            </a:pPr>
            <a:r>
              <a:rPr lang="pt-BR" sz="2200" u="sng" dirty="0" smtClean="0">
                <a:solidFill>
                  <a:srgbClr val="0070C0"/>
                </a:solidFill>
                <a:latin typeface="Tahoma" panose="020B0604030504040204" pitchFamily="34" charset="0"/>
                <a:ea typeface="Tahoma" panose="020B0604030504040204" pitchFamily="34" charset="0"/>
                <a:cs typeface="Tahoma" panose="020B0604030504040204" pitchFamily="34" charset="0"/>
              </a:rPr>
              <a:t>a</a:t>
            </a:r>
            <a:r>
              <a:rPr lang="pt-BR" sz="2200" dirty="0" smtClean="0">
                <a:solidFill>
                  <a:srgbClr val="0070C0"/>
                </a:solidFill>
                <a:latin typeface="Tahoma" panose="020B0604030504040204" pitchFamily="34" charset="0"/>
                <a:ea typeface="Tahoma" panose="020B0604030504040204" pitchFamily="34" charset="0"/>
                <a:cs typeface="Tahoma" panose="020B0604030504040204" pitchFamily="34" charset="0"/>
              </a:rPr>
              <a:t>ceitar</a:t>
            </a:r>
            <a:r>
              <a:rPr lang="pt-BR" sz="2200" dirty="0" smtClean="0">
                <a:latin typeface="Tahoma" panose="020B0604030504040204" pitchFamily="34" charset="0"/>
                <a:ea typeface="Tahoma" panose="020B0604030504040204" pitchFamily="34" charset="0"/>
                <a:cs typeface="Tahoma" panose="020B0604030504040204" pitchFamily="34" charset="0"/>
              </a:rPr>
              <a:t> </a:t>
            </a:r>
            <a:r>
              <a:rPr lang="pt-BR" sz="2200" dirty="0">
                <a:latin typeface="Tahoma" panose="020B0604030504040204" pitchFamily="34" charset="0"/>
                <a:ea typeface="Tahoma" panose="020B0604030504040204" pitchFamily="34" charset="0"/>
                <a:cs typeface="Tahoma" panose="020B0604030504040204" pitchFamily="34" charset="0"/>
              </a:rPr>
              <a:t>ou reter o risco por uma decisão consciente sem que nenhuma ação gerencial específica seja adotada, dada a baixo nível de criticidade do evento a partir de avaliação participativa quanto à probabilidade e ao impacto, à vista de critérios objetivos e formalizados de aceitação de risco; </a:t>
            </a:r>
            <a:r>
              <a:rPr lang="pt-BR" sz="2200" dirty="0">
                <a:solidFill>
                  <a:srgbClr val="0070C0"/>
                </a:solidFill>
                <a:latin typeface="Tahoma" panose="020B0604030504040204" pitchFamily="34" charset="0"/>
                <a:ea typeface="Tahoma" panose="020B0604030504040204" pitchFamily="34" charset="0"/>
                <a:cs typeface="Tahoma" panose="020B0604030504040204" pitchFamily="34" charset="0"/>
              </a:rPr>
              <a:t>a indesejada materialização de um risco de baixa criticidade (problema), à vista de critério previamente fixado pela administração diante de seu apetite a riscos, não ensejará responsabilização, de per si, de servidor público federal por omissão, relativamente a possível feito </a:t>
            </a:r>
            <a:r>
              <a:rPr lang="pt-BR" sz="2200" dirty="0" smtClean="0">
                <a:solidFill>
                  <a:srgbClr val="0070C0"/>
                </a:solidFill>
                <a:latin typeface="Tahoma" panose="020B0604030504040204" pitchFamily="34" charset="0"/>
                <a:ea typeface="Tahoma" panose="020B0604030504040204" pitchFamily="34" charset="0"/>
                <a:cs typeface="Tahoma" panose="020B0604030504040204" pitchFamily="34" charset="0"/>
              </a:rPr>
              <a:t>administrativo-disciplinar</a:t>
            </a:r>
            <a:r>
              <a:rPr lang="pt-BR" sz="2200" dirty="0" smtClean="0">
                <a:latin typeface="Tahoma" panose="020B0604030504040204" pitchFamily="34" charset="0"/>
                <a:ea typeface="Tahoma" panose="020B0604030504040204" pitchFamily="34" charset="0"/>
                <a:cs typeface="Tahoma" panose="020B0604030504040204" pitchFamily="34" charset="0"/>
              </a:rPr>
              <a:t>;</a:t>
            </a:r>
          </a:p>
          <a:p>
            <a:pPr marL="457200" indent="-457200" algn="just">
              <a:buFont typeface="+mj-lt"/>
              <a:buAutoNum type="alphaLcPeriod"/>
            </a:pPr>
            <a:r>
              <a:rPr lang="pt-BR" sz="2200" u="sng" dirty="0" smtClean="0">
                <a:solidFill>
                  <a:srgbClr val="0070C0"/>
                </a:solidFill>
                <a:latin typeface="Tahoma" panose="020B0604030504040204" pitchFamily="34" charset="0"/>
                <a:ea typeface="Tahoma" panose="020B0604030504040204" pitchFamily="34" charset="0"/>
                <a:cs typeface="Tahoma" panose="020B0604030504040204" pitchFamily="34" charset="0"/>
              </a:rPr>
              <a:t>t</a:t>
            </a:r>
            <a:r>
              <a:rPr lang="pt-BR" sz="2200" dirty="0" smtClean="0">
                <a:solidFill>
                  <a:srgbClr val="0070C0"/>
                </a:solidFill>
                <a:latin typeface="Tahoma" panose="020B0604030504040204" pitchFamily="34" charset="0"/>
                <a:ea typeface="Tahoma" panose="020B0604030504040204" pitchFamily="34" charset="0"/>
                <a:cs typeface="Tahoma" panose="020B0604030504040204" pitchFamily="34" charset="0"/>
              </a:rPr>
              <a:t>ransferir</a:t>
            </a:r>
            <a:r>
              <a:rPr lang="pt-BR" sz="2200" dirty="0" smtClean="0">
                <a:latin typeface="Tahoma" panose="020B0604030504040204" pitchFamily="34" charset="0"/>
                <a:ea typeface="Tahoma" panose="020B0604030504040204" pitchFamily="34" charset="0"/>
                <a:cs typeface="Tahoma" panose="020B0604030504040204" pitchFamily="34" charset="0"/>
              </a:rPr>
              <a:t> </a:t>
            </a:r>
            <a:r>
              <a:rPr lang="pt-BR" sz="2200" dirty="0">
                <a:latin typeface="Tahoma" panose="020B0604030504040204" pitchFamily="34" charset="0"/>
                <a:ea typeface="Tahoma" panose="020B0604030504040204" pitchFamily="34" charset="0"/>
                <a:cs typeface="Tahoma" panose="020B0604030504040204" pitchFamily="34" charset="0"/>
              </a:rPr>
              <a:t>ou compartilhar o risco com terceiros; ou</a:t>
            </a:r>
          </a:p>
          <a:p>
            <a:pPr marL="457200" indent="-457200" algn="just">
              <a:buFont typeface="+mj-lt"/>
              <a:buAutoNum type="alphaLcPeriod"/>
            </a:pPr>
            <a:r>
              <a:rPr lang="pt-BR" sz="2200" u="sng" dirty="0" smtClean="0">
                <a:solidFill>
                  <a:srgbClr val="0070C0"/>
                </a:solidFill>
                <a:latin typeface="Tahoma" panose="020B0604030504040204" pitchFamily="34" charset="0"/>
                <a:ea typeface="Tahoma" panose="020B0604030504040204" pitchFamily="34" charset="0"/>
                <a:cs typeface="Tahoma" panose="020B0604030504040204" pitchFamily="34" charset="0"/>
              </a:rPr>
              <a:t>e</a:t>
            </a:r>
            <a:r>
              <a:rPr lang="pt-BR" sz="2200" dirty="0" smtClean="0">
                <a:solidFill>
                  <a:srgbClr val="0070C0"/>
                </a:solidFill>
                <a:latin typeface="Tahoma" panose="020B0604030504040204" pitchFamily="34" charset="0"/>
                <a:ea typeface="Tahoma" panose="020B0604030504040204" pitchFamily="34" charset="0"/>
                <a:cs typeface="Tahoma" panose="020B0604030504040204" pitchFamily="34" charset="0"/>
              </a:rPr>
              <a:t>vitar</a:t>
            </a:r>
            <a:r>
              <a:rPr lang="pt-BR" sz="2200" dirty="0" smtClean="0">
                <a:latin typeface="Tahoma" panose="020B0604030504040204" pitchFamily="34" charset="0"/>
                <a:ea typeface="Tahoma" panose="020B0604030504040204" pitchFamily="34" charset="0"/>
                <a:cs typeface="Tahoma" panose="020B0604030504040204" pitchFamily="34" charset="0"/>
              </a:rPr>
              <a:t> </a:t>
            </a:r>
            <a:r>
              <a:rPr lang="pt-BR" sz="2200" dirty="0">
                <a:latin typeface="Tahoma" panose="020B0604030504040204" pitchFamily="34" charset="0"/>
                <a:ea typeface="Tahoma" panose="020B0604030504040204" pitchFamily="34" charset="0"/>
                <a:cs typeface="Tahoma" panose="020B0604030504040204" pitchFamily="34" charset="0"/>
              </a:rPr>
              <a:t>totalmente o risco pela decisão de não iniciar ou descontinuar a atividade que dá origem ao risco, observado o princípio da </a:t>
            </a:r>
            <a:r>
              <a:rPr lang="pt-BR" sz="2200" dirty="0" smtClean="0">
                <a:latin typeface="Tahoma" panose="020B0604030504040204" pitchFamily="34" charset="0"/>
                <a:ea typeface="Tahoma" panose="020B0604030504040204" pitchFamily="34" charset="0"/>
                <a:cs typeface="Tahoma" panose="020B0604030504040204" pitchFamily="34" charset="0"/>
              </a:rPr>
              <a:t>legalidade.</a:t>
            </a:r>
            <a:endParaRPr lang="pt-BR" sz="2200" dirty="0">
              <a:latin typeface="Tahoma" panose="020B0604030504040204" pitchFamily="34" charset="0"/>
              <a:ea typeface="Tahoma" panose="020B0604030504040204" pitchFamily="34" charset="0"/>
              <a:cs typeface="Tahoma" panose="020B0604030504040204" pitchFamily="34" charset="0"/>
            </a:endParaRPr>
          </a:p>
          <a:p>
            <a:pPr marL="285750" lvl="2" indent="-285750" algn="just">
              <a:spcAft>
                <a:spcPts val="450"/>
              </a:spcAft>
              <a:buClr>
                <a:srgbClr val="00518E"/>
              </a:buClr>
              <a:buSzPct val="70000"/>
              <a:buFont typeface="Wingdings" panose="05000000000000000000" pitchFamily="2" charset="2"/>
              <a:buChar char="ü"/>
            </a:pPr>
            <a:endParaRPr lang="pt-BR" sz="2200" dirty="0">
              <a:latin typeface="Tahoma" panose="020B0604030504040204" pitchFamily="34" charset="0"/>
              <a:ea typeface="Tahoma" panose="020B0604030504040204" pitchFamily="34" charset="0"/>
              <a:cs typeface="Tahoma" panose="020B0604030504040204" pitchFamily="34" charset="0"/>
            </a:endParaRPr>
          </a:p>
          <a:p>
            <a:pPr marL="285750" lvl="2" indent="-285750" algn="just">
              <a:spcAft>
                <a:spcPts val="450"/>
              </a:spcAft>
              <a:buClr>
                <a:srgbClr val="00518E"/>
              </a:buClr>
              <a:buSzPct val="70000"/>
              <a:buFont typeface="Wingdings" panose="05000000000000000000" pitchFamily="2" charset="2"/>
              <a:buChar char="ü"/>
            </a:pPr>
            <a:endParaRPr lang="pt-BR" dirty="0"/>
          </a:p>
        </p:txBody>
      </p:sp>
      <p:sp>
        <p:nvSpPr>
          <p:cNvPr id="5" name="CaixaDeTexto 4"/>
          <p:cNvSpPr txBox="1"/>
          <p:nvPr/>
        </p:nvSpPr>
        <p:spPr>
          <a:xfrm>
            <a:off x="306613" y="248628"/>
            <a:ext cx="11546006" cy="5232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t>
            </a:r>
            <a:r>
              <a:rPr lang="pt-B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ratamento de riscos </a:t>
            </a:r>
            <a:endParaRPr lang="pt-BR" sz="16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9932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3184" y="1371401"/>
            <a:ext cx="11490960" cy="5027017"/>
          </a:xfrm>
        </p:spPr>
        <p:txBody>
          <a:bodyPr>
            <a:noAutofit/>
          </a:bodyPr>
          <a:lstStyle/>
          <a:p>
            <a:pPr algn="just">
              <a:buClr>
                <a:srgbClr val="0070C0"/>
              </a:buClr>
              <a:buFont typeface="Wingdings" panose="05000000000000000000" pitchFamily="2" charset="2"/>
              <a:buChar char="ü"/>
            </a:pPr>
            <a:r>
              <a:rPr lang="pt-BR" sz="2400" dirty="0"/>
              <a:t>Com o exercício de ontem, percebe-se que buscar compreender a natureza de um evento de risco é uma condição prévia necessária para conceber uma(s) boa(s) resposta(s), na via de consequência, mediante controles internos de gestão associados, principalmente. Isto posto, o gestor (proprietário do risco), e sua equipe, envolvidos no processo de trabalho sob análise precisa dedicar tempo para entender a natureza de cada evento de risco, antes de precipitar-se em conclusões e criar respostas sem mesmo entendê-lo, de forma minimamente satisfatória.</a:t>
            </a:r>
          </a:p>
          <a:p>
            <a:pPr algn="just">
              <a:buClr>
                <a:srgbClr val="0070C0"/>
              </a:buClr>
              <a:buFont typeface="Wingdings" panose="05000000000000000000" pitchFamily="2" charset="2"/>
              <a:buChar char="ü"/>
            </a:pPr>
            <a:r>
              <a:rPr lang="pt-BR" sz="2400" dirty="0"/>
              <a:t>Você observou, nas discussões em grupo/dupla, que a análise de risco pode ocorrer em diferentes níveis de complexidade. Vimos – com a viagem familiar fictícia para a Bahia (“ao som dos Mamonas Assassinas”) – que se você quiser entender um risco, de forma individualizada, é necessário pensar sobre os efeitos que ele teria (caso ocorresse) e as causas que podem fazê-lo materializar-se. Daí o porquê de o grupo/dupla ter trabalhado nas primeiras 3 colunas da matriz de riscos, no primeiro encontro.</a:t>
            </a:r>
          </a:p>
        </p:txBody>
      </p:sp>
      <p:sp>
        <p:nvSpPr>
          <p:cNvPr id="6" name="CaixaDeTexto 5"/>
          <p:cNvSpPr txBox="1"/>
          <p:nvPr/>
        </p:nvSpPr>
        <p:spPr>
          <a:xfrm>
            <a:off x="327546" y="75823"/>
            <a:ext cx="11546006" cy="120032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7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Esclarecimentos sobre o exercício da aula anterior</a:t>
            </a:r>
          </a:p>
          <a:p>
            <a:pPr algn="ctr"/>
            <a:endParaRPr lang="pt-BR" sz="2700" dirty="0">
              <a:solidFill>
                <a:schemeClr val="bg1"/>
              </a:solidFill>
              <a:effectLst>
                <a:outerShdw blurRad="38100" dist="38100" dir="2700000" algn="tl">
                  <a:srgbClr val="000000">
                    <a:alpha val="43137"/>
                  </a:srgbClr>
                </a:outerShdw>
              </a:effectLst>
            </a:endParaRPr>
          </a:p>
        </p:txBody>
      </p:sp>
      <p:sp>
        <p:nvSpPr>
          <p:cNvPr id="5"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8742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59756" y="1340768"/>
            <a:ext cx="11513796" cy="1329900"/>
          </a:xfrm>
        </p:spPr>
        <p:txBody>
          <a:bodyPr>
            <a:normAutofit lnSpcReduction="10000"/>
          </a:bodyPr>
          <a:lstStyle/>
          <a:p>
            <a:pPr algn="just">
              <a:spcBef>
                <a:spcPts val="300"/>
              </a:spcBef>
              <a:spcAft>
                <a:spcPts val="300"/>
              </a:spcAft>
              <a:buClr>
                <a:srgbClr val="0070C0"/>
              </a:buClr>
              <a:buSzPct val="70000"/>
              <a:buFont typeface="Wingdings" panose="05000000000000000000" pitchFamily="2" charset="2"/>
              <a:buChar char="ü"/>
              <a:defRPr/>
            </a:pPr>
            <a:r>
              <a:rPr lang="pt-BR" sz="2800" dirty="0"/>
              <a:t>Consiste em selecionar uma ou mais opções e ações para implementação com vistas a modificar os níveis de risco, mantendo-os em patamares predeterminados, referenciados pelo apetite a risco da organização.</a:t>
            </a:r>
            <a:r>
              <a:rPr lang="pt-BR" sz="2800" dirty="0">
                <a:solidFill>
                  <a:schemeClr val="tx2">
                    <a:lumMod val="50000"/>
                  </a:schemeClr>
                </a:solidFill>
              </a:rPr>
              <a:t> </a:t>
            </a:r>
            <a:endParaRPr lang="pt-BR" sz="2400" dirty="0">
              <a:solidFill>
                <a:schemeClr val="tx2">
                  <a:lumMod val="50000"/>
                </a:schemeClr>
              </a:solidFill>
            </a:endParaRPr>
          </a:p>
        </p:txBody>
      </p:sp>
      <p:graphicFrame>
        <p:nvGraphicFramePr>
          <p:cNvPr id="5" name="Diagrama 4"/>
          <p:cNvGraphicFramePr/>
          <p:nvPr>
            <p:extLst/>
          </p:nvPr>
        </p:nvGraphicFramePr>
        <p:xfrm>
          <a:off x="3828351" y="2751996"/>
          <a:ext cx="3888432"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aixaDeTexto 8"/>
          <p:cNvSpPr txBox="1"/>
          <p:nvPr/>
        </p:nvSpPr>
        <p:spPr>
          <a:xfrm>
            <a:off x="327546" y="105847"/>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Tratamento de </a:t>
            </a:r>
            <a:r>
              <a:rPr lang="pt-B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riscos à moda gaúcha, </a:t>
            </a:r>
            <a:r>
              <a:rPr lang="pt-BR" sz="2800" b="1" dirty="0" err="1"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tchê</a:t>
            </a:r>
            <a:r>
              <a:rPr lang="pt-B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pt-BR" dirty="0">
              <a:solidFill>
                <a:schemeClr val="bg1"/>
              </a:solidFill>
              <a:effectLst>
                <a:outerShdw blurRad="38100" dist="38100" dir="2700000" algn="tl">
                  <a:srgbClr val="000000">
                    <a:alpha val="43137"/>
                  </a:srgbClr>
                </a:outerShdw>
              </a:effectLst>
            </a:endParaRPr>
          </a:p>
        </p:txBody>
      </p:sp>
      <p:sp>
        <p:nvSpPr>
          <p:cNvPr id="12" name="CaixaDeTexto 11"/>
          <p:cNvSpPr txBox="1"/>
          <p:nvPr/>
        </p:nvSpPr>
        <p:spPr>
          <a:xfrm>
            <a:off x="382592" y="6056324"/>
            <a:ext cx="11490960" cy="692497"/>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ctr">
              <a:defRPr>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1300" b="1" dirty="0">
                <a:latin typeface="Tahoma" panose="020B0604030504040204" pitchFamily="34" charset="0"/>
                <a:ea typeface="Tahoma" panose="020B0604030504040204" pitchFamily="34" charset="0"/>
                <a:cs typeface="Tahoma" panose="020B0604030504040204" pitchFamily="34" charset="0"/>
              </a:rPr>
              <a:t>ISO/DIS 9001:2015, subseção 6.1 e nota – Opções para tratar riscos e oportunidades podem incluir: evitar o risco,</a:t>
            </a:r>
          </a:p>
          <a:p>
            <a:r>
              <a:rPr lang="pt-BR" sz="1300" b="1" dirty="0">
                <a:latin typeface="Tahoma" panose="020B0604030504040204" pitchFamily="34" charset="0"/>
                <a:ea typeface="Tahoma" panose="020B0604030504040204" pitchFamily="34" charset="0"/>
                <a:cs typeface="Tahoma" panose="020B0604030504040204" pitchFamily="34" charset="0"/>
              </a:rPr>
              <a:t>assumir o risco a fim de buscar uma oportunidade, eliminar a fonte de risco, alterar a probabilidade ou as</a:t>
            </a:r>
          </a:p>
          <a:p>
            <a:r>
              <a:rPr lang="pt-BR" sz="1300" b="1" dirty="0">
                <a:latin typeface="Tahoma" panose="020B0604030504040204" pitchFamily="34" charset="0"/>
                <a:ea typeface="Tahoma" panose="020B0604030504040204" pitchFamily="34" charset="0"/>
                <a:cs typeface="Tahoma" panose="020B0604030504040204" pitchFamily="34" charset="0"/>
              </a:rPr>
              <a:t>consequências, compartilhar o risco, ou reter o risco por decisão consciente. </a:t>
            </a:r>
            <a:endParaRPr lang="pt-BR" sz="1300" dirty="0"/>
          </a:p>
        </p:txBody>
      </p:sp>
      <p:sp>
        <p:nvSpPr>
          <p:cNvPr id="3" name="Retângulo 2"/>
          <p:cNvSpPr/>
          <p:nvPr/>
        </p:nvSpPr>
        <p:spPr>
          <a:xfrm>
            <a:off x="9696400" y="2621768"/>
            <a:ext cx="2177152" cy="167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0" name="Conector reto 9"/>
          <p:cNvCxnSpPr/>
          <p:nvPr/>
        </p:nvCxnSpPr>
        <p:spPr>
          <a:xfrm>
            <a:off x="8247571" y="4309725"/>
            <a:ext cx="3625981" cy="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2063552" y="2751996"/>
            <a:ext cx="1567047" cy="154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rotWithShape="1">
          <a:blip r:embed="rId7">
            <a:extLst>
              <a:ext uri="{28A0092B-C50C-407E-A947-70E740481C1C}">
                <a14:useLocalDpi xmlns:a14="http://schemas.microsoft.com/office/drawing/2010/main" val="0"/>
              </a:ext>
            </a:extLst>
          </a:blip>
          <a:srcRect b="15359"/>
          <a:stretch/>
        </p:blipFill>
        <p:spPr>
          <a:xfrm rot="316454">
            <a:off x="8092511" y="2614720"/>
            <a:ext cx="3497060" cy="3134806"/>
          </a:xfrm>
          <a:prstGeom prst="rect">
            <a:avLst/>
          </a:prstGeom>
        </p:spPr>
      </p:pic>
      <p:pic>
        <p:nvPicPr>
          <p:cNvPr id="14" name="Imagem 13"/>
          <p:cNvPicPr>
            <a:picLocks noChangeAspect="1"/>
          </p:cNvPicPr>
          <p:nvPr/>
        </p:nvPicPr>
        <p:blipFill rotWithShape="1">
          <a:blip r:embed="rId8">
            <a:extLst>
              <a:ext uri="{28A0092B-C50C-407E-A947-70E740481C1C}">
                <a14:useLocalDpi xmlns:a14="http://schemas.microsoft.com/office/drawing/2010/main" val="0"/>
              </a:ext>
            </a:extLst>
          </a:blip>
          <a:srcRect b="15359"/>
          <a:stretch/>
        </p:blipFill>
        <p:spPr>
          <a:xfrm rot="21252651">
            <a:off x="263803" y="2750302"/>
            <a:ext cx="3346911" cy="3006554"/>
          </a:xfrm>
          <a:prstGeom prst="rect">
            <a:avLst/>
          </a:prstGeom>
        </p:spPr>
      </p:pic>
    </p:spTree>
    <p:extLst>
      <p:ext uri="{BB962C8B-B14F-4D97-AF65-F5344CB8AC3E}">
        <p14:creationId xmlns:p14="http://schemas.microsoft.com/office/powerpoint/2010/main" val="291438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327546" y="1372830"/>
            <a:ext cx="11490960" cy="5109091"/>
          </a:xfrm>
          <a:prstGeom prst="rect">
            <a:avLst/>
          </a:prstGeom>
          <a:noFill/>
        </p:spPr>
        <p:txBody>
          <a:bodyPr wrap="square">
            <a:spAutoFit/>
          </a:bodyPr>
          <a:lstStyle/>
          <a:p>
            <a:pPr marL="662400" lvl="1" indent="-457200" fontAlgn="auto">
              <a:spcBef>
                <a:spcPts val="300"/>
              </a:spcBef>
              <a:spcAft>
                <a:spcPts val="0"/>
              </a:spcAft>
              <a:buClr>
                <a:srgbClr val="0070C0"/>
              </a:buClr>
              <a:buSzPct val="70000"/>
              <a:buFont typeface="Wingdings" panose="05000000000000000000" pitchFamily="2" charset="2"/>
              <a:buChar char="ü"/>
              <a:defRPr/>
            </a:pPr>
            <a:r>
              <a:rPr lang="pt-BR" sz="3200" dirty="0">
                <a:latin typeface="+mn-lt"/>
              </a:rPr>
              <a:t>Avalie custos e benefícios de cada resposta (art. 14 do DL 200/1967)</a:t>
            </a:r>
          </a:p>
          <a:p>
            <a:pPr marL="662400" lvl="1" indent="-457200" fontAlgn="auto">
              <a:spcBef>
                <a:spcPts val="300"/>
              </a:spcBef>
              <a:spcAft>
                <a:spcPts val="0"/>
              </a:spcAft>
              <a:buClr>
                <a:srgbClr val="0070C0"/>
              </a:buClr>
              <a:buSzPct val="70000"/>
              <a:buFont typeface="Wingdings" panose="05000000000000000000" pitchFamily="2" charset="2"/>
              <a:buChar char="ü"/>
              <a:defRPr/>
            </a:pPr>
            <a:r>
              <a:rPr lang="pt-BR" sz="3200" dirty="0" smtClean="0">
                <a:latin typeface="+mn-lt"/>
              </a:rPr>
              <a:t>Imagine </a:t>
            </a:r>
            <a:r>
              <a:rPr lang="pt-BR" sz="3200" dirty="0">
                <a:latin typeface="+mn-lt"/>
              </a:rPr>
              <a:t>o efeito de cada resposta sobre a probabilidade e o impacto</a:t>
            </a:r>
          </a:p>
          <a:p>
            <a:pPr marL="662400" lvl="1" indent="-457200" fontAlgn="auto">
              <a:spcBef>
                <a:spcPts val="300"/>
              </a:spcBef>
              <a:spcAft>
                <a:spcPts val="0"/>
              </a:spcAft>
              <a:buClr>
                <a:srgbClr val="0070C0"/>
              </a:buClr>
              <a:buSzPct val="70000"/>
              <a:buFont typeface="Wingdings" panose="05000000000000000000" pitchFamily="2" charset="2"/>
              <a:buChar char="ü"/>
              <a:defRPr/>
            </a:pPr>
            <a:r>
              <a:rPr lang="pt-BR" sz="3200" dirty="0">
                <a:latin typeface="+mn-lt"/>
              </a:rPr>
              <a:t>Considere riscos </a:t>
            </a:r>
            <a:r>
              <a:rPr lang="pt-BR" sz="3200" dirty="0" smtClean="0">
                <a:latin typeface="+mn-lt"/>
              </a:rPr>
              <a:t>inerentes cujo </a:t>
            </a:r>
            <a:r>
              <a:rPr lang="pt-BR" sz="3200" dirty="0">
                <a:latin typeface="+mn-lt"/>
              </a:rPr>
              <a:t>tratamento não é economicamente justificável</a:t>
            </a:r>
          </a:p>
          <a:p>
            <a:pPr marL="662400" lvl="1" indent="-457200" fontAlgn="auto">
              <a:spcBef>
                <a:spcPts val="300"/>
              </a:spcBef>
              <a:spcAft>
                <a:spcPts val="0"/>
              </a:spcAft>
              <a:buClr>
                <a:srgbClr val="0070C0"/>
              </a:buClr>
              <a:buSzPct val="70000"/>
              <a:buFont typeface="Wingdings" panose="05000000000000000000" pitchFamily="2" charset="2"/>
              <a:buChar char="ü"/>
              <a:defRPr/>
            </a:pPr>
            <a:r>
              <a:rPr lang="pt-BR" sz="3200" dirty="0">
                <a:latin typeface="+mn-lt"/>
              </a:rPr>
              <a:t>Avalie os </a:t>
            </a:r>
            <a:r>
              <a:rPr lang="pt-BR" sz="3200" dirty="0">
                <a:solidFill>
                  <a:srgbClr val="0070C0"/>
                </a:solidFill>
                <a:latin typeface="+mn-lt"/>
              </a:rPr>
              <a:t>riscos secundários introduzidos pelo tratamento</a:t>
            </a:r>
          </a:p>
          <a:p>
            <a:pPr marL="662400" lvl="1" indent="-457200" fontAlgn="auto">
              <a:spcBef>
                <a:spcPts val="300"/>
              </a:spcBef>
              <a:spcAft>
                <a:spcPts val="0"/>
              </a:spcAft>
              <a:buClr>
                <a:srgbClr val="0070C0"/>
              </a:buClr>
              <a:buSzPct val="70000"/>
              <a:buFont typeface="Wingdings" panose="05000000000000000000" pitchFamily="2" charset="2"/>
              <a:buChar char="ü"/>
              <a:defRPr/>
            </a:pPr>
            <a:r>
              <a:rPr lang="pt-BR" sz="3200" dirty="0">
                <a:latin typeface="+mn-lt"/>
              </a:rPr>
              <a:t>Identifique e designe um responsável pela(s) resposta(s</a:t>
            </a:r>
            <a:r>
              <a:rPr lang="pt-BR" sz="3200" dirty="0" smtClean="0">
                <a:latin typeface="+mn-lt"/>
              </a:rPr>
              <a:t>) gerencial(ais) </a:t>
            </a:r>
            <a:r>
              <a:rPr lang="pt-BR" sz="3200" dirty="0">
                <a:latin typeface="+mn-lt"/>
              </a:rPr>
              <a:t>– proprietário do </a:t>
            </a:r>
            <a:r>
              <a:rPr lang="pt-BR" sz="3200" dirty="0" smtClean="0">
                <a:latin typeface="+mn-lt"/>
              </a:rPr>
              <a:t>risco inserido no processo</a:t>
            </a:r>
            <a:endParaRPr lang="pt-BR" sz="3200" dirty="0">
              <a:latin typeface="+mn-lt"/>
            </a:endParaRPr>
          </a:p>
          <a:p>
            <a:pPr marL="457200" indent="-457200" fontAlgn="auto">
              <a:spcBef>
                <a:spcPts val="0"/>
              </a:spcBef>
              <a:spcAft>
                <a:spcPts val="0"/>
              </a:spcAft>
              <a:buFont typeface="Wingdings" panose="05000000000000000000" pitchFamily="2" charset="2"/>
              <a:buChar char="ü"/>
              <a:defRPr/>
            </a:pPr>
            <a:endParaRPr lang="pt-BR" sz="2800" dirty="0">
              <a:latin typeface="+mn-lt"/>
            </a:endParaRPr>
          </a:p>
        </p:txBody>
      </p:sp>
      <p:sp>
        <p:nvSpPr>
          <p:cNvPr id="9" name="CaixaDeTexto 8"/>
          <p:cNvSpPr txBox="1"/>
          <p:nvPr/>
        </p:nvSpPr>
        <p:spPr>
          <a:xfrm>
            <a:off x="327546" y="105847"/>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Cuidados no tratamento dos riscos (resposta)</a:t>
            </a:r>
            <a:endPar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pt-BR" dirty="0">
              <a:solidFill>
                <a:schemeClr val="bg1"/>
              </a:solidFill>
              <a:effectLst>
                <a:outerShdw blurRad="38100" dist="38100" dir="2700000" algn="tl">
                  <a:srgbClr val="000000">
                    <a:alpha val="43137"/>
                  </a:srgbClr>
                </a:outerShdw>
              </a:effectLst>
            </a:endParaRPr>
          </a:p>
        </p:txBody>
      </p:sp>
      <p:pic>
        <p:nvPicPr>
          <p:cNvPr id="10" name="Imagem 9"/>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303420" y="5731499"/>
            <a:ext cx="553220" cy="541574"/>
          </a:xfrm>
          <a:prstGeom prst="rect">
            <a:avLst/>
          </a:prstGeom>
        </p:spPr>
      </p:pic>
      <p:sp>
        <p:nvSpPr>
          <p:cNvPr id="11" name="CaixaDeTexto 10"/>
          <p:cNvSpPr txBox="1"/>
          <p:nvPr/>
        </p:nvSpPr>
        <p:spPr>
          <a:xfrm rot="20723257">
            <a:off x="11085504" y="5536044"/>
            <a:ext cx="989053" cy="307777"/>
          </a:xfrm>
          <a:prstGeom prst="rect">
            <a:avLst/>
          </a:prstGeom>
          <a:noFill/>
        </p:spPr>
        <p:txBody>
          <a:bodyPr wrap="none" rtlCol="0">
            <a:spAutoFit/>
          </a:bodyPr>
          <a:lstStyle/>
          <a:p>
            <a:r>
              <a:rPr lang="pt-BR" sz="1400" dirty="0">
                <a:solidFill>
                  <a:srgbClr val="0070C0"/>
                </a:solidFill>
              </a:rPr>
              <a:t>5 Tubarão</a:t>
            </a:r>
          </a:p>
        </p:txBody>
      </p:sp>
      <p:sp>
        <p:nvSpPr>
          <p:cNvPr id="12"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9982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ipse 10"/>
          <p:cNvSpPr/>
          <p:nvPr/>
        </p:nvSpPr>
        <p:spPr>
          <a:xfrm>
            <a:off x="1010761" y="1827822"/>
            <a:ext cx="4752528" cy="35763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Elipse 11"/>
          <p:cNvSpPr/>
          <p:nvPr/>
        </p:nvSpPr>
        <p:spPr>
          <a:xfrm rot="387138">
            <a:off x="2189866" y="2923419"/>
            <a:ext cx="2923242" cy="153091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u="sng" dirty="0" smtClean="0">
                <a:solidFill>
                  <a:schemeClr val="bg1"/>
                </a:solidFill>
              </a:rPr>
              <a:t>M</a:t>
            </a:r>
            <a:r>
              <a:rPr lang="pt-BR" sz="2400" b="1" dirty="0" smtClean="0">
                <a:solidFill>
                  <a:schemeClr val="bg1"/>
                </a:solidFill>
              </a:rPr>
              <a:t>itigar por controles</a:t>
            </a:r>
            <a:endParaRPr lang="pt-BR" sz="2400" b="1" dirty="0">
              <a:solidFill>
                <a:schemeClr val="bg1"/>
              </a:solidFill>
            </a:endParaRPr>
          </a:p>
          <a:p>
            <a:pPr algn="ctr"/>
            <a:r>
              <a:rPr lang="pt-BR" sz="2400" b="1" dirty="0">
                <a:solidFill>
                  <a:schemeClr val="bg1"/>
                </a:solidFill>
              </a:rPr>
              <a:t>internos </a:t>
            </a:r>
            <a:r>
              <a:rPr lang="pt-BR" sz="2400" b="1" dirty="0" smtClean="0">
                <a:solidFill>
                  <a:schemeClr val="bg1"/>
                </a:solidFill>
              </a:rPr>
              <a:t>da </a:t>
            </a:r>
            <a:r>
              <a:rPr lang="pt-BR" sz="2400" b="1" dirty="0">
                <a:solidFill>
                  <a:schemeClr val="bg1"/>
                </a:solidFill>
              </a:rPr>
              <a:t>gestão</a:t>
            </a:r>
          </a:p>
        </p:txBody>
      </p:sp>
      <p:sp>
        <p:nvSpPr>
          <p:cNvPr id="13" name="CaixaDeTexto 12"/>
          <p:cNvSpPr txBox="1"/>
          <p:nvPr/>
        </p:nvSpPr>
        <p:spPr>
          <a:xfrm rot="21086448">
            <a:off x="804896" y="2333027"/>
            <a:ext cx="2645450" cy="400110"/>
          </a:xfrm>
          <a:prstGeom prst="rect">
            <a:avLst/>
          </a:prstGeom>
          <a:noFill/>
        </p:spPr>
        <p:txBody>
          <a:bodyPr wrap="square" rtlCol="0">
            <a:spAutoFit/>
          </a:bodyPr>
          <a:lstStyle/>
          <a:p>
            <a:pPr algn="ctr"/>
            <a:r>
              <a:rPr lang="pt-BR" sz="2000" b="1" u="sng" dirty="0" smtClean="0">
                <a:solidFill>
                  <a:schemeClr val="bg1"/>
                </a:solidFill>
              </a:rPr>
              <a:t>A</a:t>
            </a:r>
            <a:r>
              <a:rPr lang="pt-BR" sz="2000" b="1" dirty="0" smtClean="0">
                <a:solidFill>
                  <a:schemeClr val="bg1"/>
                </a:solidFill>
              </a:rPr>
              <a:t>ceitar</a:t>
            </a:r>
            <a:endParaRPr lang="pt-BR" sz="2000" b="1" dirty="0">
              <a:solidFill>
                <a:schemeClr val="bg1"/>
              </a:solidFill>
            </a:endParaRPr>
          </a:p>
        </p:txBody>
      </p:sp>
      <p:sp>
        <p:nvSpPr>
          <p:cNvPr id="8" name="CaixaDeTexto 7"/>
          <p:cNvSpPr txBox="1"/>
          <p:nvPr/>
        </p:nvSpPr>
        <p:spPr>
          <a:xfrm>
            <a:off x="327546" y="105847"/>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Possibilidades de tratamento contêm controles internos </a:t>
            </a:r>
          </a:p>
          <a:p>
            <a:pPr algn="ctr"/>
            <a:endParaRPr lang="pt-BR" dirty="0">
              <a:solidFill>
                <a:schemeClr val="bg1"/>
              </a:solidFill>
              <a:effectLst>
                <a:outerShdw blurRad="38100" dist="38100" dir="2700000" algn="tl">
                  <a:srgbClr val="000000">
                    <a:alpha val="43137"/>
                  </a:srgbClr>
                </a:outerShdw>
              </a:effectLst>
            </a:endParaRPr>
          </a:p>
        </p:txBody>
      </p:sp>
      <p:sp>
        <p:nvSpPr>
          <p:cNvPr id="9" name="CaixaDeTexto 8"/>
          <p:cNvSpPr txBox="1"/>
          <p:nvPr/>
        </p:nvSpPr>
        <p:spPr>
          <a:xfrm rot="20864042">
            <a:off x="1057543" y="3454556"/>
            <a:ext cx="964285" cy="400110"/>
          </a:xfrm>
          <a:prstGeom prst="rect">
            <a:avLst/>
          </a:prstGeom>
          <a:noFill/>
        </p:spPr>
        <p:txBody>
          <a:bodyPr wrap="square" rtlCol="0">
            <a:spAutoFit/>
          </a:bodyPr>
          <a:lstStyle/>
          <a:p>
            <a:pPr algn="ctr"/>
            <a:r>
              <a:rPr lang="pt-BR" sz="2000" b="1" u="sng" dirty="0">
                <a:solidFill>
                  <a:schemeClr val="bg1"/>
                </a:solidFill>
              </a:rPr>
              <a:t>E</a:t>
            </a:r>
            <a:r>
              <a:rPr lang="pt-BR" sz="2000" b="1" dirty="0">
                <a:solidFill>
                  <a:schemeClr val="bg1"/>
                </a:solidFill>
              </a:rPr>
              <a:t>vitar</a:t>
            </a:r>
          </a:p>
        </p:txBody>
      </p:sp>
      <p:sp>
        <p:nvSpPr>
          <p:cNvPr id="10" name="CaixaDeTexto 9"/>
          <p:cNvSpPr txBox="1"/>
          <p:nvPr/>
        </p:nvSpPr>
        <p:spPr>
          <a:xfrm rot="978334">
            <a:off x="2231101" y="4602675"/>
            <a:ext cx="1742537" cy="400110"/>
          </a:xfrm>
          <a:prstGeom prst="rect">
            <a:avLst/>
          </a:prstGeom>
          <a:noFill/>
        </p:spPr>
        <p:txBody>
          <a:bodyPr wrap="square" rtlCol="0">
            <a:spAutoFit/>
          </a:bodyPr>
          <a:lstStyle/>
          <a:p>
            <a:pPr algn="ctr"/>
            <a:r>
              <a:rPr lang="pt-BR" sz="2000" b="1" u="sng" dirty="0">
                <a:solidFill>
                  <a:schemeClr val="bg1"/>
                </a:solidFill>
              </a:rPr>
              <a:t>T</a:t>
            </a:r>
            <a:r>
              <a:rPr lang="pt-BR" sz="2000" b="1" dirty="0">
                <a:solidFill>
                  <a:schemeClr val="bg1"/>
                </a:solidFill>
              </a:rPr>
              <a:t>ransferir</a:t>
            </a:r>
          </a:p>
        </p:txBody>
      </p:sp>
      <p:pic>
        <p:nvPicPr>
          <p:cNvPr id="3" name="Imagem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67902" y="1795736"/>
            <a:ext cx="4421853" cy="4037344"/>
          </a:xfrm>
          <a:prstGeom prst="rect">
            <a:avLst/>
          </a:prstGeom>
        </p:spPr>
      </p:pic>
      <p:pic>
        <p:nvPicPr>
          <p:cNvPr id="4" name="Imagem 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07248" y="3814408"/>
            <a:ext cx="1405808" cy="1405808"/>
          </a:xfrm>
          <a:prstGeom prst="rect">
            <a:avLst/>
          </a:prstGeom>
        </p:spPr>
      </p:pic>
      <p:sp>
        <p:nvSpPr>
          <p:cNvPr id="14"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89174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57765" y="1456238"/>
            <a:ext cx="6521005" cy="4716760"/>
          </a:xfrm>
        </p:spPr>
        <p:txBody>
          <a:bodyPr>
            <a:noAutofit/>
          </a:bodyPr>
          <a:lstStyle/>
          <a:p>
            <a:pPr algn="just">
              <a:spcBef>
                <a:spcPts val="1200"/>
              </a:spcBef>
              <a:spcAft>
                <a:spcPts val="1200"/>
              </a:spcAft>
              <a:buClr>
                <a:srgbClr val="0070C0"/>
              </a:buClr>
              <a:buSzPct val="70000"/>
              <a:buFont typeface="Wingdings" panose="05000000000000000000" pitchFamily="2" charset="2"/>
              <a:buChar char="ü"/>
              <a:defRPr/>
            </a:pPr>
            <a:r>
              <a:rPr lang="pt-BR" sz="2700" dirty="0">
                <a:solidFill>
                  <a:schemeClr val="tx2">
                    <a:lumMod val="50000"/>
                  </a:schemeClr>
                </a:solidFill>
                <a:latin typeface="Arial Narrow" pitchFamily="34" charset="0"/>
              </a:rPr>
              <a:t>Tomar uma ação para evitar totalmente o risco, descontinuando as atividades que geram o risco.</a:t>
            </a:r>
          </a:p>
          <a:p>
            <a:pPr algn="just">
              <a:spcBef>
                <a:spcPts val="1200"/>
              </a:spcBef>
              <a:spcAft>
                <a:spcPts val="1200"/>
              </a:spcAft>
              <a:buClr>
                <a:srgbClr val="0070C0"/>
              </a:buClr>
              <a:buSzPct val="70000"/>
              <a:buFont typeface="Wingdings" panose="05000000000000000000" pitchFamily="2" charset="2"/>
              <a:buChar char="ü"/>
              <a:defRPr/>
            </a:pPr>
            <a:r>
              <a:rPr lang="pt-BR" sz="2700" dirty="0">
                <a:solidFill>
                  <a:schemeClr val="tx2">
                    <a:lumMod val="50000"/>
                  </a:schemeClr>
                </a:solidFill>
                <a:latin typeface="Arial Narrow" pitchFamily="34" charset="0"/>
              </a:rPr>
              <a:t>“A única forma de eliminar os riscos seria eliminar a atividade a qual está associado” (Duque, 2005).</a:t>
            </a:r>
          </a:p>
          <a:p>
            <a:pPr algn="just">
              <a:spcBef>
                <a:spcPts val="300"/>
              </a:spcBef>
              <a:spcAft>
                <a:spcPts val="300"/>
              </a:spcAft>
              <a:buClr>
                <a:srgbClr val="0070C0"/>
              </a:buClr>
              <a:buSzPct val="70000"/>
              <a:buFont typeface="Wingdings" panose="05000000000000000000" pitchFamily="2" charset="2"/>
              <a:buChar char="ü"/>
              <a:defRPr/>
            </a:pPr>
            <a:r>
              <a:rPr lang="pt-BR" sz="2700" dirty="0">
                <a:solidFill>
                  <a:srgbClr val="1F497D">
                    <a:lumMod val="50000"/>
                  </a:srgbClr>
                </a:solidFill>
                <a:latin typeface="Arial Narrow" pitchFamily="34" charset="0"/>
              </a:rPr>
              <a:t>No setor público, é quase impossível optar por essa resposta em alguns casos, dado que é da sua natureza assumir riscos que os próprios cidadãos não podem assumir individualmente.</a:t>
            </a:r>
          </a:p>
        </p:txBody>
      </p:sp>
      <p:sp>
        <p:nvSpPr>
          <p:cNvPr id="7" name="CaixaDeTexto 6"/>
          <p:cNvSpPr txBox="1"/>
          <p:nvPr/>
        </p:nvSpPr>
        <p:spPr>
          <a:xfrm>
            <a:off x="327546" y="105847"/>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Evitar/eliminar </a:t>
            </a: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riscos</a:t>
            </a:r>
          </a:p>
          <a:p>
            <a:pPr algn="ctr"/>
            <a:endParaRPr lang="pt-BR" dirty="0">
              <a:solidFill>
                <a:schemeClr val="bg1"/>
              </a:solidFill>
              <a:effectLst>
                <a:outerShdw blurRad="38100" dist="38100" dir="2700000" algn="tl">
                  <a:srgbClr val="000000">
                    <a:alpha val="43137"/>
                  </a:srgbClr>
                </a:outerShdw>
              </a:effectLst>
            </a:endParaRPr>
          </a:p>
        </p:txBody>
      </p:sp>
      <p:sp>
        <p:nvSpPr>
          <p:cNvPr id="8" name="CaixaDeTexto 7"/>
          <p:cNvSpPr txBox="1"/>
          <p:nvPr/>
        </p:nvSpPr>
        <p:spPr>
          <a:xfrm>
            <a:off x="361525" y="6144398"/>
            <a:ext cx="11490960" cy="307777"/>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ctr">
              <a:defRPr>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1400" b="1" dirty="0">
                <a:latin typeface="Tahoma" panose="020B0604030504040204" pitchFamily="34" charset="0"/>
                <a:ea typeface="Tahoma" panose="020B0604030504040204" pitchFamily="34" charset="0"/>
                <a:cs typeface="Tahoma" panose="020B0604030504040204" pitchFamily="34" charset="0"/>
              </a:rPr>
              <a:t>“A única forma de eliminar os riscos seria eliminar a atividade a qual está associado” (Duque, 2005).</a:t>
            </a:r>
          </a:p>
        </p:txBody>
      </p:sp>
      <p:sp>
        <p:nvSpPr>
          <p:cNvPr id="5" name="Retângulo 4"/>
          <p:cNvSpPr/>
          <p:nvPr/>
        </p:nvSpPr>
        <p:spPr>
          <a:xfrm>
            <a:off x="7104112" y="1772816"/>
            <a:ext cx="2808312"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Picture 1" descr="C:\Users\Lucia\Desktop\Meus documentos\Capacitação\Auditoria baseada em risco\Instituto Farroupilha 2012\fecharempresa.jp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rot="20824639">
            <a:off x="6922526" y="5110037"/>
            <a:ext cx="1440398" cy="810223"/>
          </a:xfrm>
          <a:prstGeom prst="rect">
            <a:avLst/>
          </a:prstGeom>
          <a:ln>
            <a:noFill/>
          </a:ln>
          <a:effectLst/>
        </p:spPr>
      </p:pic>
      <p:pic>
        <p:nvPicPr>
          <p:cNvPr id="6" name="Imagem 5"/>
          <p:cNvPicPr>
            <a:picLocks noChangeAspect="1"/>
          </p:cNvPicPr>
          <p:nvPr/>
        </p:nvPicPr>
        <p:blipFill rotWithShape="1">
          <a:blip r:embed="rId3">
            <a:extLst>
              <a:ext uri="{28A0092B-C50C-407E-A947-70E740481C1C}">
                <a14:useLocalDpi xmlns:a14="http://schemas.microsoft.com/office/drawing/2010/main" val="0"/>
              </a:ext>
            </a:extLst>
          </a:blip>
          <a:srcRect b="15428"/>
          <a:stretch/>
        </p:blipFill>
        <p:spPr>
          <a:xfrm rot="881343">
            <a:off x="7838169" y="1768757"/>
            <a:ext cx="3819352" cy="3442266"/>
          </a:xfrm>
          <a:prstGeom prst="rect">
            <a:avLst/>
          </a:prstGeom>
        </p:spPr>
      </p:pic>
    </p:spTree>
    <p:extLst>
      <p:ext uri="{BB962C8B-B14F-4D97-AF65-F5344CB8AC3E}">
        <p14:creationId xmlns:p14="http://schemas.microsoft.com/office/powerpoint/2010/main" val="22849327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82592" y="1772816"/>
            <a:ext cx="11490960" cy="3266213"/>
          </a:xfrm>
        </p:spPr>
        <p:txBody>
          <a:bodyPr>
            <a:noAutofit/>
          </a:bodyPr>
          <a:lstStyle/>
          <a:p>
            <a:pPr algn="just">
              <a:spcBef>
                <a:spcPts val="300"/>
              </a:spcBef>
              <a:spcAft>
                <a:spcPts val="300"/>
              </a:spcAft>
              <a:buClr>
                <a:srgbClr val="0070C0"/>
              </a:buClr>
              <a:buSzPct val="70000"/>
              <a:buFont typeface="Wingdings" panose="05000000000000000000" pitchFamily="2" charset="2"/>
              <a:buChar char="ü"/>
              <a:defRPr/>
            </a:pPr>
            <a:r>
              <a:rPr lang="pt-BR" sz="2300" dirty="0"/>
              <a:t>Compartilhar ou transferir uma parte do risco a terceiros. Exemplos: seguros; contratos com cláusulas específicas ou com garantias (SLA); terceirização de atividades ...</a:t>
            </a:r>
          </a:p>
          <a:p>
            <a:pPr marL="685800" lvl="1" indent="-342900" algn="just">
              <a:spcBef>
                <a:spcPts val="300"/>
              </a:spcBef>
              <a:spcAft>
                <a:spcPts val="300"/>
              </a:spcAft>
              <a:buClr>
                <a:srgbClr val="0070C0"/>
              </a:buClr>
              <a:buSzPct val="70000"/>
              <a:buFont typeface="Wingdings" panose="05000000000000000000" pitchFamily="2" charset="2"/>
              <a:buChar char="ü"/>
              <a:defRPr/>
            </a:pPr>
            <a:endParaRPr lang="pt-BR" sz="2300" dirty="0"/>
          </a:p>
          <a:p>
            <a:pPr algn="just">
              <a:spcBef>
                <a:spcPts val="300"/>
              </a:spcBef>
              <a:spcAft>
                <a:spcPts val="300"/>
              </a:spcAft>
              <a:buClr>
                <a:srgbClr val="0070C0"/>
              </a:buClr>
              <a:buSzPct val="70000"/>
              <a:buFont typeface="Wingdings" panose="05000000000000000000" pitchFamily="2" charset="2"/>
              <a:buChar char="ü"/>
              <a:defRPr/>
            </a:pPr>
            <a:r>
              <a:rPr lang="pt-BR" sz="2300" u="sng" dirty="0"/>
              <a:t>Importante</a:t>
            </a:r>
            <a:r>
              <a:rPr lang="pt-BR" sz="2300" dirty="0"/>
              <a:t>: nem todos os riscos são totalmente transferíveis, em particular o de reputação e imagem, mesmo que a entrega dos serviços seja contratada com um terceiro.</a:t>
            </a:r>
          </a:p>
          <a:p>
            <a:pPr algn="just">
              <a:spcBef>
                <a:spcPts val="300"/>
              </a:spcBef>
              <a:spcAft>
                <a:spcPts val="300"/>
              </a:spcAft>
              <a:buClr>
                <a:srgbClr val="0070C0"/>
              </a:buClr>
              <a:buSzPct val="70000"/>
              <a:buFont typeface="Wingdings" panose="05000000000000000000" pitchFamily="2" charset="2"/>
              <a:buChar char="ü"/>
              <a:defRPr/>
            </a:pPr>
            <a:endParaRPr lang="pt-BR" sz="2200" dirty="0"/>
          </a:p>
          <a:p>
            <a:pPr algn="just">
              <a:spcBef>
                <a:spcPts val="300"/>
              </a:spcBef>
              <a:spcAft>
                <a:spcPts val="300"/>
              </a:spcAft>
              <a:buClr>
                <a:srgbClr val="0070C0"/>
              </a:buClr>
              <a:buSzPct val="70000"/>
              <a:buFont typeface="Wingdings" panose="05000000000000000000" pitchFamily="2" charset="2"/>
              <a:buChar char="ü"/>
              <a:defRPr/>
            </a:pPr>
            <a:r>
              <a:rPr lang="pt-BR" sz="2200" dirty="0"/>
              <a:t>O relacionamento com o terceiro para o qual o risco foi transferido deve ser bem gerenciado/acompanhado, para assegurar a efetiva transferência do risco.</a:t>
            </a:r>
          </a:p>
          <a:p>
            <a:pPr>
              <a:spcBef>
                <a:spcPts val="300"/>
              </a:spcBef>
              <a:spcAft>
                <a:spcPts val="300"/>
              </a:spcAft>
              <a:buSzPct val="70000"/>
              <a:buFont typeface="Wingdings" pitchFamily="2" charset="2"/>
              <a:buChar char="§"/>
              <a:defRPr/>
            </a:pPr>
            <a:endParaRPr lang="pt-BR" dirty="0">
              <a:solidFill>
                <a:srgbClr val="1F497D">
                  <a:lumMod val="50000"/>
                </a:srgbClr>
              </a:solidFill>
              <a:latin typeface="Arial Narrow" pitchFamily="34" charset="0"/>
            </a:endParaRPr>
          </a:p>
        </p:txBody>
      </p:sp>
      <p:sp>
        <p:nvSpPr>
          <p:cNvPr id="7" name="CaixaDeTexto 6"/>
          <p:cNvSpPr txBox="1"/>
          <p:nvPr/>
        </p:nvSpPr>
        <p:spPr>
          <a:xfrm>
            <a:off x="327546" y="105847"/>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Transferir riscos</a:t>
            </a:r>
          </a:p>
          <a:p>
            <a:pPr algn="ctr"/>
            <a:endParaRPr lang="pt-BR" dirty="0">
              <a:solidFill>
                <a:schemeClr val="bg1"/>
              </a:solidFill>
              <a:effectLst>
                <a:outerShdw blurRad="38100" dist="38100" dir="2700000" algn="tl">
                  <a:srgbClr val="000000">
                    <a:alpha val="43137"/>
                  </a:srgbClr>
                </a:outerShdw>
              </a:effectLst>
            </a:endParaRPr>
          </a:p>
        </p:txBody>
      </p:sp>
      <p:sp>
        <p:nvSpPr>
          <p:cNvPr id="5" name="Retângulo 4"/>
          <p:cNvSpPr/>
          <p:nvPr/>
        </p:nvSpPr>
        <p:spPr>
          <a:xfrm>
            <a:off x="11873552" y="6457890"/>
            <a:ext cx="351454" cy="400110"/>
          </a:xfrm>
          <a:prstGeom prst="rect">
            <a:avLst/>
          </a:prstGeom>
          <a:noFill/>
        </p:spPr>
        <p:txBody>
          <a:bodyPr wrap="square" lIns="91440" tIns="45720" rIns="91440" bIns="45720">
            <a:spAutoFit/>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pt-BR" sz="2000" b="1" cap="none" spc="50" dirty="0">
                <a:ln w="9525" cmpd="sng">
                  <a:solidFill>
                    <a:schemeClr val="accent1"/>
                  </a:solidFill>
                  <a:prstDash val="solid"/>
                </a:ln>
                <a:solidFill>
                  <a:srgbClr val="70AD47">
                    <a:tint val="1000"/>
                  </a:srgbClr>
                </a:solidFill>
                <a:effectLst>
                  <a:glow rad="38100">
                    <a:schemeClr val="accent1">
                      <a:alpha val="40000"/>
                    </a:schemeClr>
                  </a:glow>
                </a:effectLst>
              </a:rPr>
              <a:t>A</a:t>
            </a:r>
          </a:p>
        </p:txBody>
      </p:sp>
      <p:sp>
        <p:nvSpPr>
          <p:cNvPr id="8"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02740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59755" y="1340768"/>
            <a:ext cx="11490960" cy="4176464"/>
          </a:xfrm>
        </p:spPr>
        <p:txBody>
          <a:bodyPr>
            <a:noAutofit/>
          </a:bodyPr>
          <a:lstStyle/>
          <a:p>
            <a:pPr algn="just">
              <a:spcBef>
                <a:spcPts val="300"/>
              </a:spcBef>
              <a:spcAft>
                <a:spcPts val="300"/>
              </a:spcAft>
              <a:buClr>
                <a:srgbClr val="0070C0"/>
              </a:buClr>
              <a:buSzPct val="70000"/>
              <a:buFont typeface="Wingdings" panose="05000000000000000000" pitchFamily="2" charset="2"/>
              <a:buChar char="ü"/>
              <a:defRPr/>
            </a:pPr>
            <a:r>
              <a:rPr lang="pt-BR" sz="2600" dirty="0">
                <a:solidFill>
                  <a:schemeClr val="tx2">
                    <a:lumMod val="50000"/>
                  </a:schemeClr>
                </a:solidFill>
              </a:rPr>
              <a:t>O risco é aceito ou tolerado sem que nenhuma ação específica seja tomada, porque:</a:t>
            </a:r>
          </a:p>
          <a:p>
            <a:pPr lvl="1">
              <a:spcBef>
                <a:spcPts val="300"/>
              </a:spcBef>
              <a:spcAft>
                <a:spcPts val="300"/>
              </a:spcAft>
              <a:buClr>
                <a:srgbClr val="0070C0"/>
              </a:buClr>
              <a:buSzPct val="70000"/>
              <a:buFont typeface="Arial" panose="020B0604020202020204" pitchFamily="34" charset="0"/>
              <a:buChar char="•"/>
              <a:defRPr/>
            </a:pPr>
            <a:r>
              <a:rPr lang="pt-BR" sz="2300" dirty="0">
                <a:solidFill>
                  <a:schemeClr val="tx2">
                    <a:lumMod val="50000"/>
                  </a:schemeClr>
                </a:solidFill>
              </a:rPr>
              <a:t>o nível do risco é considerado baixo;</a:t>
            </a:r>
          </a:p>
          <a:p>
            <a:pPr lvl="1" algn="just">
              <a:spcBef>
                <a:spcPts val="300"/>
              </a:spcBef>
              <a:spcAft>
                <a:spcPts val="300"/>
              </a:spcAft>
              <a:buClr>
                <a:srgbClr val="0070C0"/>
              </a:buClr>
              <a:buSzPct val="70000"/>
              <a:buFont typeface="Arial" panose="020B0604020202020204" pitchFamily="34" charset="0"/>
              <a:buChar char="•"/>
              <a:defRPr/>
            </a:pPr>
            <a:r>
              <a:rPr lang="pt-BR" sz="2300" dirty="0">
                <a:solidFill>
                  <a:schemeClr val="tx2">
                    <a:lumMod val="50000"/>
                  </a:schemeClr>
                </a:solidFill>
              </a:rPr>
              <a:t>a capacidade da organização para fazer alguma coisa pode ser limitada;</a:t>
            </a:r>
          </a:p>
          <a:p>
            <a:pPr lvl="1">
              <a:spcBef>
                <a:spcPts val="300"/>
              </a:spcBef>
              <a:spcAft>
                <a:spcPts val="300"/>
              </a:spcAft>
              <a:buClr>
                <a:srgbClr val="0070C0"/>
              </a:buClr>
              <a:buSzPct val="70000"/>
              <a:buFont typeface="Arial" panose="020B0604020202020204" pitchFamily="34" charset="0"/>
              <a:buChar char="•"/>
              <a:defRPr/>
            </a:pPr>
            <a:r>
              <a:rPr lang="pt-BR" sz="2300" dirty="0">
                <a:solidFill>
                  <a:schemeClr val="tx2">
                    <a:lumMod val="50000"/>
                  </a:schemeClr>
                </a:solidFill>
              </a:rPr>
              <a:t>o custo pode ser desproporcional ao benefício (art. 14 do Decreto-lei nº 200/1967);</a:t>
            </a:r>
          </a:p>
          <a:p>
            <a:pPr lvl="1">
              <a:spcBef>
                <a:spcPts val="300"/>
              </a:spcBef>
              <a:spcAft>
                <a:spcPts val="300"/>
              </a:spcAft>
              <a:buClr>
                <a:srgbClr val="0070C0"/>
              </a:buClr>
              <a:buSzPct val="70000"/>
              <a:buFont typeface="Arial" panose="020B0604020202020204" pitchFamily="34" charset="0"/>
              <a:buChar char="•"/>
              <a:defRPr/>
            </a:pPr>
            <a:r>
              <a:rPr lang="pt-BR" sz="2300" dirty="0">
                <a:solidFill>
                  <a:schemeClr val="tx2">
                    <a:lumMod val="50000"/>
                  </a:schemeClr>
                </a:solidFill>
              </a:rPr>
              <a:t>nenhuma resposta é considerada eficaz para reduzir a probabilidade ou o impacto do risco, a um custo aceitável.</a:t>
            </a:r>
          </a:p>
          <a:p>
            <a:pPr lvl="1" algn="just">
              <a:spcBef>
                <a:spcPts val="300"/>
              </a:spcBef>
              <a:spcAft>
                <a:spcPts val="300"/>
              </a:spcAft>
              <a:buClr>
                <a:srgbClr val="0070C0"/>
              </a:buClr>
              <a:buSzPct val="70000"/>
              <a:buFont typeface="Arial" panose="020B0604020202020204" pitchFamily="34" charset="0"/>
              <a:buChar char="•"/>
              <a:defRPr/>
            </a:pPr>
            <a:r>
              <a:rPr lang="pt-BR" sz="2300" dirty="0">
                <a:solidFill>
                  <a:schemeClr val="tx2">
                    <a:lumMod val="50000"/>
                  </a:schemeClr>
                </a:solidFill>
              </a:rPr>
              <a:t>alguns riscos são tão caros para tratar que, mesmo não sendo toleráveis, vale mais a pena retê-los e ter um plano “B”, caso se materializem num problema (contingência).</a:t>
            </a:r>
          </a:p>
          <a:p>
            <a:pPr lvl="1" algn="just">
              <a:spcBef>
                <a:spcPts val="300"/>
              </a:spcBef>
              <a:spcAft>
                <a:spcPts val="300"/>
              </a:spcAft>
              <a:buClr>
                <a:srgbClr val="0070C0"/>
              </a:buClr>
              <a:buSzPct val="70000"/>
              <a:buFont typeface="Arial" panose="020B0604020202020204" pitchFamily="34" charset="0"/>
              <a:buChar char="•"/>
              <a:defRPr/>
            </a:pPr>
            <a:r>
              <a:rPr lang="pt-BR" sz="2300" dirty="0">
                <a:solidFill>
                  <a:schemeClr val="tx2">
                    <a:lumMod val="50000"/>
                  </a:schemeClr>
                </a:solidFill>
              </a:rPr>
              <a:t>nada é feito além de aceitar e monitorar</a:t>
            </a:r>
            <a:r>
              <a:rPr lang="pt-BR" sz="2400" dirty="0">
                <a:solidFill>
                  <a:schemeClr val="tx2">
                    <a:lumMod val="50000"/>
                  </a:schemeClr>
                </a:solidFill>
              </a:rPr>
              <a:t>.</a:t>
            </a:r>
          </a:p>
        </p:txBody>
      </p:sp>
      <p:sp>
        <p:nvSpPr>
          <p:cNvPr id="6" name="CaixaDeTexto 5"/>
          <p:cNvSpPr txBox="1"/>
          <p:nvPr/>
        </p:nvSpPr>
        <p:spPr>
          <a:xfrm>
            <a:off x="327546" y="105847"/>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Aceitar ou reter riscos</a:t>
            </a:r>
          </a:p>
          <a:p>
            <a:pPr algn="ctr"/>
            <a:endParaRPr lang="pt-BR" dirty="0">
              <a:solidFill>
                <a:schemeClr val="bg1"/>
              </a:solidFill>
              <a:effectLst>
                <a:outerShdw blurRad="38100" dist="38100" dir="2700000" algn="tl">
                  <a:srgbClr val="000000">
                    <a:alpha val="43137"/>
                  </a:srgbClr>
                </a:outerShdw>
              </a:effectLst>
            </a:endParaRPr>
          </a:p>
        </p:txBody>
      </p:sp>
      <p:sp>
        <p:nvSpPr>
          <p:cNvPr id="7" name="Retângulo 6"/>
          <p:cNvSpPr/>
          <p:nvPr/>
        </p:nvSpPr>
        <p:spPr>
          <a:xfrm>
            <a:off x="11873552" y="6457890"/>
            <a:ext cx="351454" cy="400110"/>
          </a:xfrm>
          <a:prstGeom prst="rect">
            <a:avLst/>
          </a:prstGeom>
          <a:noFill/>
        </p:spPr>
        <p:txBody>
          <a:bodyPr wrap="square" lIns="91440" tIns="45720" rIns="91440" bIns="45720">
            <a:spAutoFit/>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pt-BR" sz="2000" b="1" cap="none" spc="50" dirty="0">
                <a:ln w="9525" cmpd="sng">
                  <a:solidFill>
                    <a:schemeClr val="accent1"/>
                  </a:solidFill>
                  <a:prstDash val="solid"/>
                </a:ln>
                <a:solidFill>
                  <a:srgbClr val="70AD47">
                    <a:tint val="1000"/>
                  </a:srgbClr>
                </a:solidFill>
                <a:effectLst>
                  <a:glow rad="38100">
                    <a:schemeClr val="accent1">
                      <a:alpha val="40000"/>
                    </a:schemeClr>
                  </a:glow>
                </a:effectLst>
              </a:rPr>
              <a:t>A</a:t>
            </a:r>
          </a:p>
        </p:txBody>
      </p:sp>
      <p:sp>
        <p:nvSpPr>
          <p:cNvPr id="8"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705057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35360" y="1264515"/>
            <a:ext cx="11521280" cy="4828200"/>
          </a:xfrm>
        </p:spPr>
        <p:txBody>
          <a:bodyPr>
            <a:noAutofit/>
          </a:bodyPr>
          <a:lstStyle/>
          <a:p>
            <a:pPr algn="just">
              <a:spcBef>
                <a:spcPts val="300"/>
              </a:spcBef>
              <a:spcAft>
                <a:spcPts val="300"/>
              </a:spcAft>
              <a:buClr>
                <a:srgbClr val="0070C0"/>
              </a:buClr>
              <a:buSzPct val="70000"/>
              <a:buFont typeface="Wingdings" panose="05000000000000000000" pitchFamily="2" charset="2"/>
              <a:buChar char="ü"/>
              <a:defRPr/>
            </a:pPr>
            <a:r>
              <a:rPr lang="pt-BR" sz="2100" dirty="0"/>
              <a:t>Os gestores públicos adotam providências para </a:t>
            </a:r>
            <a:r>
              <a:rPr lang="pt-BR" sz="2100" dirty="0">
                <a:solidFill>
                  <a:srgbClr val="0070C0"/>
                </a:solidFill>
              </a:rPr>
              <a:t>reduzir</a:t>
            </a:r>
            <a:r>
              <a:rPr lang="pt-BR" sz="2100" dirty="0"/>
              <a:t> a </a:t>
            </a:r>
            <a:r>
              <a:rPr lang="pt-BR" sz="2100" dirty="0">
                <a:solidFill>
                  <a:srgbClr val="0070C0"/>
                </a:solidFill>
              </a:rPr>
              <a:t>probabilidade</a:t>
            </a:r>
            <a:r>
              <a:rPr lang="pt-BR" sz="2100" dirty="0"/>
              <a:t> e/ou o </a:t>
            </a:r>
            <a:r>
              <a:rPr lang="pt-BR" sz="2100" dirty="0">
                <a:solidFill>
                  <a:srgbClr val="0070C0"/>
                </a:solidFill>
              </a:rPr>
              <a:t>impacto</a:t>
            </a:r>
            <a:r>
              <a:rPr lang="pt-BR" sz="2100" dirty="0"/>
              <a:t> dos riscos identificados (não se confundindo com a função da Auditoria Interna, cf. inc. III do art. 2º da IN Conjunta/MPOG e CGU nº 1, de 10/05/2016, a qual compete avaliar e melhorar a eficácia do GRC).</a:t>
            </a:r>
          </a:p>
          <a:p>
            <a:pPr algn="just">
              <a:spcBef>
                <a:spcPts val="300"/>
              </a:spcBef>
              <a:spcAft>
                <a:spcPts val="300"/>
              </a:spcAft>
              <a:buClr>
                <a:srgbClr val="0070C0"/>
              </a:buClr>
              <a:buSzPct val="70000"/>
              <a:buFont typeface="Wingdings" panose="05000000000000000000" pitchFamily="2" charset="2"/>
              <a:buChar char="ü"/>
              <a:defRPr/>
            </a:pPr>
            <a:endParaRPr lang="pt-BR" sz="800" dirty="0"/>
          </a:p>
          <a:p>
            <a:pPr algn="just">
              <a:spcBef>
                <a:spcPts val="300"/>
              </a:spcBef>
              <a:spcAft>
                <a:spcPts val="300"/>
              </a:spcAft>
              <a:buClr>
                <a:srgbClr val="0070C0"/>
              </a:buClr>
              <a:buSzPct val="70000"/>
              <a:buFont typeface="Wingdings" panose="05000000000000000000" pitchFamily="2" charset="2"/>
              <a:buChar char="ü"/>
              <a:defRPr/>
            </a:pPr>
            <a:r>
              <a:rPr lang="pt-BR" sz="2100" dirty="0"/>
              <a:t>Essas ações são chamadas de</a:t>
            </a:r>
            <a:r>
              <a:rPr lang="pt-BR" sz="2100" dirty="0">
                <a:solidFill>
                  <a:srgbClr val="0070C0"/>
                </a:solidFill>
              </a:rPr>
              <a:t> controles internos da gestão </a:t>
            </a:r>
            <a:r>
              <a:rPr lang="pt-BR" sz="2100" dirty="0"/>
              <a:t>(primeira linha, ou camada, de defesa das organizações públicas), conhecidas entre nós simplesmente como “controles internos”,  que consistem em políticas e procedimentos adotados pela gestão para manter os riscos dentro dos níveis aceitáveis. A maioria dos riscos tratados recebe este tipo de resposta.</a:t>
            </a:r>
          </a:p>
          <a:p>
            <a:pPr algn="just">
              <a:spcBef>
                <a:spcPts val="300"/>
              </a:spcBef>
              <a:spcAft>
                <a:spcPts val="300"/>
              </a:spcAft>
              <a:buClr>
                <a:srgbClr val="0070C0"/>
              </a:buClr>
              <a:buSzPct val="70000"/>
              <a:buFont typeface="Wingdings" panose="05000000000000000000" pitchFamily="2" charset="2"/>
              <a:buChar char="ü"/>
              <a:defRPr/>
            </a:pPr>
            <a:endParaRPr lang="pt-BR" sz="800" dirty="0">
              <a:solidFill>
                <a:srgbClr val="0070C0"/>
              </a:solidFill>
            </a:endParaRPr>
          </a:p>
          <a:p>
            <a:pPr algn="just">
              <a:spcBef>
                <a:spcPts val="300"/>
              </a:spcBef>
              <a:spcAft>
                <a:spcPts val="300"/>
              </a:spcAft>
              <a:buClr>
                <a:srgbClr val="0070C0"/>
              </a:buClr>
              <a:buSzPct val="70000"/>
              <a:buFont typeface="Wingdings" panose="05000000000000000000" pitchFamily="2" charset="2"/>
              <a:buChar char="ü"/>
              <a:defRPr/>
            </a:pPr>
            <a:r>
              <a:rPr lang="pt-BR" sz="2100" dirty="0">
                <a:solidFill>
                  <a:srgbClr val="0070C0"/>
                </a:solidFill>
              </a:rPr>
              <a:t>Atividades de controles internos de gestão -</a:t>
            </a:r>
            <a:r>
              <a:rPr lang="pt-BR" sz="2100" dirty="0"/>
              <a:t> “São as políticas e os procedimentos estabelecidos e executados para mitigar os riscos que a organização tenha optado por tratar. Também denominadas de procedimentos de controle, devem estar distribuídas por toda a organização, em todos os níveis e em todas as funções. Incluem uma gama de controles internos da gestão preventivos e </a:t>
            </a:r>
            <a:r>
              <a:rPr lang="pt-BR" sz="2100" dirty="0" err="1"/>
              <a:t>detectivos</a:t>
            </a:r>
            <a:r>
              <a:rPr lang="pt-BR" sz="2100" dirty="0"/>
              <a:t>, bem como a preparação prévia de </a:t>
            </a:r>
            <a:r>
              <a:rPr lang="pt-BR" sz="2100" dirty="0">
                <a:solidFill>
                  <a:srgbClr val="0070C0"/>
                </a:solidFill>
              </a:rPr>
              <a:t>planos de contingência </a:t>
            </a:r>
            <a:r>
              <a:rPr lang="pt-BR" sz="2100" dirty="0"/>
              <a:t>e resposta à materialização dos riscos” (inc. VI do art. 16 da IN Conjunta/MPOG e CGU nº 1, de 10/05/2016).</a:t>
            </a:r>
          </a:p>
        </p:txBody>
      </p:sp>
      <p:sp>
        <p:nvSpPr>
          <p:cNvPr id="6" name="CaixaDeTexto 5"/>
          <p:cNvSpPr txBox="1"/>
          <p:nvPr/>
        </p:nvSpPr>
        <p:spPr>
          <a:xfrm>
            <a:off x="327546" y="105847"/>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Mitigação de riscos pela via dos controles internos</a:t>
            </a:r>
          </a:p>
          <a:p>
            <a:pPr algn="ctr"/>
            <a:endParaRPr lang="pt-BR" dirty="0">
              <a:solidFill>
                <a:schemeClr val="bg1"/>
              </a:solidFill>
              <a:effectLst>
                <a:outerShdw blurRad="38100" dist="38100" dir="2700000" algn="tl">
                  <a:srgbClr val="000000">
                    <a:alpha val="43137"/>
                  </a:srgbClr>
                </a:outerShdw>
              </a:effectLst>
            </a:endParaRPr>
          </a:p>
        </p:txBody>
      </p:sp>
      <p:sp>
        <p:nvSpPr>
          <p:cNvPr id="7" name="CaixaDeTexto 6"/>
          <p:cNvSpPr txBox="1"/>
          <p:nvPr/>
        </p:nvSpPr>
        <p:spPr>
          <a:xfrm>
            <a:off x="365680" y="6092715"/>
            <a:ext cx="11490960" cy="523220"/>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ctr">
              <a:defRPr>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1400" b="1" dirty="0">
                <a:latin typeface="Tahoma" panose="020B0604030504040204" pitchFamily="34" charset="0"/>
                <a:ea typeface="Tahoma" panose="020B0604030504040204" pitchFamily="34" charset="0"/>
                <a:cs typeface="Tahoma" panose="020B0604030504040204" pitchFamily="34" charset="0"/>
              </a:rPr>
              <a:t>“Determine as coisas que podem e devem ser feitas, e descobriremos</a:t>
            </a:r>
          </a:p>
          <a:p>
            <a:r>
              <a:rPr lang="pt-BR" sz="1400" b="1" dirty="0">
                <a:latin typeface="Tahoma" panose="020B0604030504040204" pitchFamily="34" charset="0"/>
                <a:ea typeface="Tahoma" panose="020B0604030504040204" pitchFamily="34" charset="0"/>
                <a:cs typeface="Tahoma" panose="020B0604030504040204" pitchFamily="34" charset="0"/>
              </a:rPr>
              <a:t>a forma de fazê-las” (Abraham Lincoln, 1809-1865).</a:t>
            </a:r>
          </a:p>
        </p:txBody>
      </p:sp>
    </p:spTree>
    <p:extLst>
      <p:ext uri="{BB962C8B-B14F-4D97-AF65-F5344CB8AC3E}">
        <p14:creationId xmlns:p14="http://schemas.microsoft.com/office/powerpoint/2010/main" val="42381677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327546" y="105847"/>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Controles internos facilitam a convivência com os riscos </a:t>
            </a:r>
            <a:endPar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pt-BR" dirty="0">
              <a:solidFill>
                <a:schemeClr val="bg1"/>
              </a:solidFill>
              <a:effectLst>
                <a:outerShdw blurRad="38100" dist="38100" dir="2700000" algn="tl">
                  <a:srgbClr val="000000">
                    <a:alpha val="43137"/>
                  </a:srgbClr>
                </a:outerShdw>
              </a:effectLst>
            </a:endParaRPr>
          </a:p>
        </p:txBody>
      </p:sp>
      <p:sp>
        <p:nvSpPr>
          <p:cNvPr id="5" name="Retângulo 4"/>
          <p:cNvSpPr/>
          <p:nvPr/>
        </p:nvSpPr>
        <p:spPr>
          <a:xfrm>
            <a:off x="4512501" y="1459004"/>
            <a:ext cx="3063659" cy="2308324"/>
          </a:xfrm>
          <a:prstGeom prst="rect">
            <a:avLst/>
          </a:prstGeom>
          <a:noFill/>
        </p:spPr>
        <p:txBody>
          <a:bodyPr wrap="none" lIns="91440" tIns="45720" rIns="91440" bIns="45720">
            <a:spAutoFit/>
          </a:bodyPr>
          <a:lstStyle/>
          <a:p>
            <a:pPr algn="ctr"/>
            <a:r>
              <a:rPr lang="pt-BR"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Controles</a:t>
            </a:r>
          </a:p>
          <a:p>
            <a:pPr algn="ctr"/>
            <a:r>
              <a:rPr lang="pt-BR"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a:t>
            </a:r>
            <a:r>
              <a:rPr lang="pt-BR"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nternos</a:t>
            </a:r>
          </a:p>
          <a:p>
            <a:pPr algn="ctr"/>
            <a:r>
              <a:rPr lang="pt-BR"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t>
            </a:r>
            <a:r>
              <a:rPr lang="pt-BR"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 gestão</a:t>
            </a:r>
            <a:endParaRPr lang="pt-BR"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Retângulo 3"/>
          <p:cNvSpPr/>
          <p:nvPr/>
        </p:nvSpPr>
        <p:spPr>
          <a:xfrm>
            <a:off x="9718496" y="1587271"/>
            <a:ext cx="2033136" cy="1656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3143672" y="1556791"/>
            <a:ext cx="1449256" cy="1368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29647" r="31100"/>
          <a:stretch/>
        </p:blipFill>
        <p:spPr>
          <a:xfrm>
            <a:off x="5468266" y="3684237"/>
            <a:ext cx="1152128" cy="2540001"/>
          </a:xfrm>
          <a:prstGeom prst="rect">
            <a:avLst/>
          </a:prstGeom>
        </p:spPr>
      </p:pic>
      <p:sp>
        <p:nvSpPr>
          <p:cNvPr id="11"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pic>
        <p:nvPicPr>
          <p:cNvPr id="8" name="Imagem 7"/>
          <p:cNvPicPr>
            <a:picLocks noChangeAspect="1"/>
          </p:cNvPicPr>
          <p:nvPr/>
        </p:nvPicPr>
        <p:blipFill rotWithShape="1">
          <a:blip r:embed="rId3">
            <a:extLst>
              <a:ext uri="{28A0092B-C50C-407E-A947-70E740481C1C}">
                <a14:useLocalDpi xmlns:a14="http://schemas.microsoft.com/office/drawing/2010/main" val="0"/>
              </a:ext>
            </a:extLst>
          </a:blip>
          <a:srcRect b="16403"/>
          <a:stretch/>
        </p:blipFill>
        <p:spPr>
          <a:xfrm rot="21217692">
            <a:off x="313702" y="2315463"/>
            <a:ext cx="3982098" cy="3548022"/>
          </a:xfrm>
          <a:prstGeom prst="rect">
            <a:avLst/>
          </a:prstGeom>
        </p:spPr>
      </p:pic>
      <p:pic>
        <p:nvPicPr>
          <p:cNvPr id="12" name="Imagem 11"/>
          <p:cNvPicPr>
            <a:picLocks noChangeAspect="1"/>
          </p:cNvPicPr>
          <p:nvPr/>
        </p:nvPicPr>
        <p:blipFill rotWithShape="1">
          <a:blip r:embed="rId4">
            <a:extLst>
              <a:ext uri="{28A0092B-C50C-407E-A947-70E740481C1C}">
                <a14:useLocalDpi xmlns:a14="http://schemas.microsoft.com/office/drawing/2010/main" val="0"/>
              </a:ext>
            </a:extLst>
          </a:blip>
          <a:srcRect b="15359"/>
          <a:stretch/>
        </p:blipFill>
        <p:spPr>
          <a:xfrm rot="443459">
            <a:off x="7751700" y="2067643"/>
            <a:ext cx="3848687" cy="3464628"/>
          </a:xfrm>
          <a:prstGeom prst="rect">
            <a:avLst/>
          </a:prstGeom>
        </p:spPr>
      </p:pic>
      <p:sp>
        <p:nvSpPr>
          <p:cNvPr id="2" name="CaixaDeTexto 1"/>
          <p:cNvSpPr txBox="1"/>
          <p:nvPr/>
        </p:nvSpPr>
        <p:spPr>
          <a:xfrm>
            <a:off x="5564860" y="4859844"/>
            <a:ext cx="989373" cy="369332"/>
          </a:xfrm>
          <a:prstGeom prst="rect">
            <a:avLst/>
          </a:prstGeom>
          <a:noFill/>
        </p:spPr>
        <p:txBody>
          <a:bodyPr wrap="none" rtlCol="0">
            <a:spAutoFit/>
          </a:bodyPr>
          <a:lstStyle/>
          <a:p>
            <a:r>
              <a:rPr lang="pt-BR" b="1" dirty="0" smtClean="0">
                <a:solidFill>
                  <a:srgbClr val="0070C0"/>
                </a:solidFill>
                <a:latin typeface="Tahoma" panose="020B0604030504040204" pitchFamily="34" charset="0"/>
                <a:ea typeface="Tahoma" panose="020B0604030504040204" pitchFamily="34" charset="0"/>
                <a:cs typeface="Tahoma" panose="020B0604030504040204" pitchFamily="34" charset="0"/>
              </a:rPr>
              <a:t>Gestão</a:t>
            </a:r>
            <a:endParaRPr lang="pt-BR"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09367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04296" y="1586303"/>
            <a:ext cx="7663912" cy="4379541"/>
          </a:xfrm>
        </p:spPr>
        <p:txBody>
          <a:bodyPr/>
          <a:lstStyle/>
          <a:p>
            <a:pPr algn="just">
              <a:buClr>
                <a:srgbClr val="0070C0"/>
              </a:buClr>
              <a:buFont typeface="Wingdings" panose="05000000000000000000" pitchFamily="2" charset="2"/>
              <a:buChar char="ü"/>
            </a:pPr>
            <a:r>
              <a:rPr lang="pt-BR" sz="2400" dirty="0"/>
              <a:t>Punir gestores por adotar providências por um risco que não se concretizou?</a:t>
            </a:r>
          </a:p>
          <a:p>
            <a:pPr algn="just">
              <a:buClr>
                <a:srgbClr val="0070C0"/>
              </a:buClr>
              <a:buFont typeface="Wingdings" panose="05000000000000000000" pitchFamily="2" charset="2"/>
              <a:buChar char="ü"/>
            </a:pPr>
            <a:endParaRPr lang="pt-BR" sz="800" dirty="0"/>
          </a:p>
          <a:p>
            <a:pPr algn="just">
              <a:buClr>
                <a:srgbClr val="0070C0"/>
              </a:buClr>
              <a:buFont typeface="Wingdings" panose="05000000000000000000" pitchFamily="2" charset="2"/>
              <a:buChar char="ü"/>
            </a:pPr>
            <a:r>
              <a:rPr lang="pt-BR" sz="2400" dirty="0"/>
              <a:t>Determinação ao Ministério dos Transportes para que se abstivesse de realizar contratação direta emergencial quando não puder caracterizar claramente a situação de emergência imprevisível, evitando o que ocorreu quando da contratação da empresa FINATEC, por emergência, para adequação dos sistemas informatizados ao BUG do milênio (item 1.1, TC-011.132/2005-9, Acórdão nº 422/2006-TCU-1ª Câmara, DOU de 10/03/2006, S. 1, p. 85).</a:t>
            </a:r>
          </a:p>
        </p:txBody>
      </p:sp>
      <p:pic>
        <p:nvPicPr>
          <p:cNvPr id="1026" name="Picture 2"/>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441260">
            <a:off x="8021851" y="1788919"/>
            <a:ext cx="3911077" cy="3911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363184" y="6080762"/>
            <a:ext cx="11490960" cy="523220"/>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ctr">
              <a:defRPr>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1400" b="1" dirty="0">
                <a:latin typeface="Tahoma" panose="020B0604030504040204" pitchFamily="34" charset="0"/>
                <a:ea typeface="Tahoma" panose="020B0604030504040204" pitchFamily="34" charset="0"/>
                <a:cs typeface="Tahoma" panose="020B0604030504040204" pitchFamily="34" charset="0"/>
              </a:rPr>
              <a:t>“Se você pensa no bug do ano 2000 e ainda consegue dormir à noite, é porque não entendeu o problema”</a:t>
            </a:r>
            <a:br>
              <a:rPr lang="pt-BR" sz="1400" b="1" dirty="0">
                <a:latin typeface="Tahoma" panose="020B0604030504040204" pitchFamily="34" charset="0"/>
                <a:ea typeface="Tahoma" panose="020B0604030504040204" pitchFamily="34" charset="0"/>
                <a:cs typeface="Tahoma" panose="020B0604030504040204" pitchFamily="34" charset="0"/>
              </a:rPr>
            </a:br>
            <a:r>
              <a:rPr lang="pt-BR" sz="1400" b="1" dirty="0">
                <a:latin typeface="Tahoma" panose="020B0604030504040204" pitchFamily="34" charset="0"/>
                <a:ea typeface="Tahoma" panose="020B0604030504040204" pitchFamily="34" charset="0"/>
                <a:cs typeface="Tahoma" panose="020B0604030504040204" pitchFamily="34" charset="0"/>
              </a:rPr>
              <a:t>(William </a:t>
            </a:r>
            <a:r>
              <a:rPr lang="pt-BR" sz="1400" b="1" dirty="0" err="1">
                <a:latin typeface="Tahoma" panose="020B0604030504040204" pitchFamily="34" charset="0"/>
                <a:ea typeface="Tahoma" panose="020B0604030504040204" pitchFamily="34" charset="0"/>
                <a:cs typeface="Tahoma" panose="020B0604030504040204" pitchFamily="34" charset="0"/>
              </a:rPr>
              <a:t>Ulrich</a:t>
            </a:r>
            <a:r>
              <a:rPr lang="pt-BR" sz="1400" b="1" dirty="0">
                <a:latin typeface="Tahoma" panose="020B0604030504040204" pitchFamily="34" charset="0"/>
                <a:ea typeface="Tahoma" panose="020B0604030504040204" pitchFamily="34" charset="0"/>
                <a:cs typeface="Tahoma" panose="020B0604030504040204" pitchFamily="34" charset="0"/>
              </a:rPr>
              <a:t>, presidente e fundador da consultoria americana </a:t>
            </a:r>
            <a:r>
              <a:rPr lang="pt-BR" sz="1400" b="1" dirty="0" err="1">
                <a:latin typeface="Tahoma" panose="020B0604030504040204" pitchFamily="34" charset="0"/>
                <a:ea typeface="Tahoma" panose="020B0604030504040204" pitchFamily="34" charset="0"/>
                <a:cs typeface="Tahoma" panose="020B0604030504040204" pitchFamily="34" charset="0"/>
              </a:rPr>
              <a:t>Tactical</a:t>
            </a:r>
            <a:r>
              <a:rPr lang="pt-BR" sz="1400" b="1" dirty="0">
                <a:latin typeface="Tahoma" panose="020B0604030504040204" pitchFamily="34" charset="0"/>
                <a:ea typeface="Tahoma" panose="020B0604030504040204" pitchFamily="34" charset="0"/>
                <a:cs typeface="Tahoma" panose="020B0604030504040204" pitchFamily="34" charset="0"/>
              </a:rPr>
              <a:t> </a:t>
            </a:r>
            <a:r>
              <a:rPr lang="pt-BR" sz="1400" b="1" dirty="0" err="1">
                <a:latin typeface="Tahoma" panose="020B0604030504040204" pitchFamily="34" charset="0"/>
                <a:ea typeface="Tahoma" panose="020B0604030504040204" pitchFamily="34" charset="0"/>
                <a:cs typeface="Tahoma" panose="020B0604030504040204" pitchFamily="34" charset="0"/>
              </a:rPr>
              <a:t>Strategy</a:t>
            </a:r>
            <a:r>
              <a:rPr lang="pt-BR" sz="1400" b="1" dirty="0">
                <a:latin typeface="Tahoma" panose="020B0604030504040204" pitchFamily="34" charset="0"/>
                <a:ea typeface="Tahoma" panose="020B0604030504040204" pitchFamily="34" charset="0"/>
                <a:cs typeface="Tahoma" panose="020B0604030504040204" pitchFamily="34" charset="0"/>
              </a:rPr>
              <a:t> </a:t>
            </a:r>
            <a:r>
              <a:rPr lang="pt-BR" sz="1400" b="1" dirty="0" err="1">
                <a:latin typeface="Tahoma" panose="020B0604030504040204" pitchFamily="34" charset="0"/>
                <a:ea typeface="Tahoma" panose="020B0604030504040204" pitchFamily="34" charset="0"/>
                <a:cs typeface="Tahoma" panose="020B0604030504040204" pitchFamily="34" charset="0"/>
              </a:rPr>
              <a:t>Group</a:t>
            </a:r>
            <a:r>
              <a:rPr lang="pt-BR" sz="1400" b="1" dirty="0">
                <a:latin typeface="Tahoma" panose="020B0604030504040204" pitchFamily="34" charset="0"/>
                <a:ea typeface="Tahoma" panose="020B0604030504040204" pitchFamily="34" charset="0"/>
                <a:cs typeface="Tahoma" panose="020B0604030504040204" pitchFamily="34" charset="0"/>
              </a:rPr>
              <a:t>. INFO EXAME, junho de 1997).</a:t>
            </a:r>
          </a:p>
        </p:txBody>
      </p:sp>
      <p:sp>
        <p:nvSpPr>
          <p:cNvPr id="6" name="CaixaDeTexto 5"/>
          <p:cNvSpPr txBox="1"/>
          <p:nvPr/>
        </p:nvSpPr>
        <p:spPr>
          <a:xfrm>
            <a:off x="310632" y="90871"/>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Quando a cultura desencoraja a gestão de riscos</a:t>
            </a:r>
          </a:p>
          <a:p>
            <a:pPr algn="ctr"/>
            <a:endParaRPr lang="pt-BR"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99362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89304" y="1358320"/>
            <a:ext cx="8515008" cy="4558232"/>
          </a:xfrm>
        </p:spPr>
        <p:txBody>
          <a:bodyPr>
            <a:noAutofit/>
          </a:bodyPr>
          <a:lstStyle/>
          <a:p>
            <a:pPr algn="just">
              <a:spcBef>
                <a:spcPts val="300"/>
              </a:spcBef>
              <a:spcAft>
                <a:spcPts val="300"/>
              </a:spcAft>
              <a:buClr>
                <a:srgbClr val="0070C0"/>
              </a:buClr>
              <a:buSzPct val="70000"/>
              <a:buFont typeface="Wingdings" panose="05000000000000000000" pitchFamily="2" charset="2"/>
              <a:buChar char="ü"/>
              <a:defRPr/>
            </a:pPr>
            <a:r>
              <a:rPr lang="pt-BR" sz="2400" dirty="0"/>
              <a:t>“Art. 2º  É dever da União, dos Estados, do Distrito Federal e dos Municípios adotar as medidas necessárias à redução dos riscos de desastre. (...) § 2</a:t>
            </a:r>
            <a:r>
              <a:rPr lang="pt-BR" sz="2400" u="sng" baseline="30000" dirty="0"/>
              <a:t>o</a:t>
            </a:r>
            <a:r>
              <a:rPr lang="pt-BR" sz="2400" dirty="0"/>
              <a:t>  A </a:t>
            </a:r>
            <a:r>
              <a:rPr lang="pt-BR" sz="2400" b="1" dirty="0">
                <a:solidFill>
                  <a:srgbClr val="0070C0"/>
                </a:solidFill>
              </a:rPr>
              <a:t>incerteza quanto ao risco </a:t>
            </a:r>
            <a:r>
              <a:rPr lang="pt-BR" sz="2400" dirty="0"/>
              <a:t>de desastre </a:t>
            </a:r>
            <a:r>
              <a:rPr lang="pt-BR" sz="2400" b="1" dirty="0">
                <a:solidFill>
                  <a:srgbClr val="0070C0"/>
                </a:solidFill>
              </a:rPr>
              <a:t>não constituirá óbice para a adoção das medidas preventivas e mitigadoras da situação de risco</a:t>
            </a:r>
            <a:r>
              <a:rPr lang="pt-BR" sz="2400" dirty="0"/>
              <a:t>” (Lei nº 12.608, de 10/04/2012, DOU de 11/04/2012, S. 1, ps. 1 a 4).</a:t>
            </a:r>
          </a:p>
          <a:p>
            <a:pPr algn="just">
              <a:spcBef>
                <a:spcPts val="300"/>
              </a:spcBef>
              <a:spcAft>
                <a:spcPts val="300"/>
              </a:spcAft>
              <a:buClr>
                <a:srgbClr val="0070C0"/>
              </a:buClr>
              <a:buSzPct val="70000"/>
              <a:buFont typeface="Wingdings" panose="05000000000000000000" pitchFamily="2" charset="2"/>
              <a:buChar char="ü"/>
              <a:defRPr/>
            </a:pPr>
            <a:r>
              <a:rPr lang="pt-BR" sz="2400" dirty="0"/>
              <a:t>Determinações do TCU a duas entidades federais para que demonstrasse que o </a:t>
            </a:r>
            <a:r>
              <a:rPr lang="pt-BR" sz="2400" b="1" dirty="0">
                <a:solidFill>
                  <a:srgbClr val="0070C0"/>
                </a:solidFill>
              </a:rPr>
              <a:t>risco</a:t>
            </a:r>
            <a:r>
              <a:rPr lang="pt-BR" sz="2400" dirty="0"/>
              <a:t>, além de </a:t>
            </a:r>
            <a:r>
              <a:rPr lang="pt-BR" sz="2400" b="1" dirty="0">
                <a:solidFill>
                  <a:srgbClr val="0070C0"/>
                </a:solidFill>
              </a:rPr>
              <a:t>concreto</a:t>
            </a:r>
            <a:r>
              <a:rPr lang="pt-BR" sz="2400" dirty="0"/>
              <a:t>, fosse </a:t>
            </a:r>
            <a:r>
              <a:rPr lang="pt-BR" sz="2400" b="1" dirty="0">
                <a:solidFill>
                  <a:srgbClr val="0070C0"/>
                </a:solidFill>
              </a:rPr>
              <a:t>efetivamente provável</a:t>
            </a:r>
            <a:r>
              <a:rPr lang="pt-BR" sz="2400" dirty="0"/>
              <a:t> (item 9.18.33.3, TC-016.524/2005-1, Acórdão nº 5.014/2010-TCU-2ª Câmara, DOU de 09/09/2010, S. 1, p. 97; e alínea “c”, item 9.15.2, TC-015.335/2006-8, Acórdão nº 1.022/2013-TCU-Plenário, DOU de 10/05/2013, S. 1, p. 80).</a:t>
            </a:r>
          </a:p>
        </p:txBody>
      </p:sp>
      <p:sp>
        <p:nvSpPr>
          <p:cNvPr id="6" name="CaixaDeTexto 5"/>
          <p:cNvSpPr txBox="1"/>
          <p:nvPr/>
        </p:nvSpPr>
        <p:spPr>
          <a:xfrm>
            <a:off x="327546" y="15002"/>
            <a:ext cx="11546006" cy="95410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Sustentabilidade do GRC: necessárias mudanças cultural (por parte </a:t>
            </a:r>
            <a:r>
              <a:rPr lang="pt-B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 CGU, </a:t>
            </a: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TCU, MPF, DPF...) e normativa</a:t>
            </a:r>
            <a:endParaRPr lang="pt-BR" dirty="0">
              <a:solidFill>
                <a:schemeClr val="bg1"/>
              </a:solidFill>
              <a:effectLst>
                <a:outerShdw blurRad="38100" dist="38100" dir="2700000" algn="tl">
                  <a:srgbClr val="000000">
                    <a:alpha val="43137"/>
                  </a:srgbClr>
                </a:outerShdw>
              </a:effectLst>
            </a:endParaRPr>
          </a:p>
        </p:txBody>
      </p:sp>
      <p:sp>
        <p:nvSpPr>
          <p:cNvPr id="7" name="CaixaDeTexto 6"/>
          <p:cNvSpPr txBox="1"/>
          <p:nvPr/>
        </p:nvSpPr>
        <p:spPr>
          <a:xfrm>
            <a:off x="365680" y="6107955"/>
            <a:ext cx="11490960" cy="523220"/>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ctr">
              <a:defRPr>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1400" b="1" dirty="0" smtClean="0">
                <a:latin typeface="Tahoma" panose="020B0604030504040204" pitchFamily="34" charset="0"/>
                <a:ea typeface="Tahoma" panose="020B0604030504040204" pitchFamily="34" charset="0"/>
                <a:cs typeface="Tahoma" panose="020B0604030504040204" pitchFamily="34" charset="0"/>
              </a:rPr>
              <a:t>“A gente não se liberta de um hábito atirando-o pela janela: é preciso</a:t>
            </a:r>
          </a:p>
          <a:p>
            <a:r>
              <a:rPr lang="pt-BR" sz="1400" b="1" dirty="0">
                <a:latin typeface="Tahoma" panose="020B0604030504040204" pitchFamily="34" charset="0"/>
                <a:ea typeface="Tahoma" panose="020B0604030504040204" pitchFamily="34" charset="0"/>
                <a:cs typeface="Tahoma" panose="020B0604030504040204" pitchFamily="34" charset="0"/>
              </a:rPr>
              <a:t>f</a:t>
            </a:r>
            <a:r>
              <a:rPr lang="pt-BR" sz="1400" b="1" dirty="0" smtClean="0">
                <a:latin typeface="Tahoma" panose="020B0604030504040204" pitchFamily="34" charset="0"/>
                <a:ea typeface="Tahoma" panose="020B0604030504040204" pitchFamily="34" charset="0"/>
                <a:cs typeface="Tahoma" panose="020B0604030504040204" pitchFamily="34" charset="0"/>
              </a:rPr>
              <a:t>azê-lo descer a escada, degrau por degrau” (Mark Twain, 1835-1910).</a:t>
            </a:r>
            <a:endParaRPr lang="pt-BR" sz="1400" b="1" dirty="0">
              <a:latin typeface="Tahoma" panose="020B0604030504040204" pitchFamily="34" charset="0"/>
              <a:ea typeface="Tahoma" panose="020B0604030504040204" pitchFamily="34" charset="0"/>
              <a:cs typeface="Tahoma" panose="020B0604030504040204" pitchFamily="34" charset="0"/>
            </a:endParaRPr>
          </a:p>
        </p:txBody>
      </p:sp>
      <p:pic>
        <p:nvPicPr>
          <p:cNvPr id="9" name="Imagem 8"/>
          <p:cNvPicPr>
            <a:picLocks noChangeAspect="1"/>
          </p:cNvPicPr>
          <p:nvPr/>
        </p:nvPicPr>
        <p:blipFill rotWithShape="1">
          <a:blip r:embed="rId3">
            <a:extLst>
              <a:ext uri="{28A0092B-C50C-407E-A947-70E740481C1C}">
                <a14:useLocalDpi xmlns:a14="http://schemas.microsoft.com/office/drawing/2010/main" val="0"/>
              </a:ext>
            </a:extLst>
          </a:blip>
          <a:srcRect b="15359"/>
          <a:stretch/>
        </p:blipFill>
        <p:spPr>
          <a:xfrm>
            <a:off x="9343969" y="1160512"/>
            <a:ext cx="2512671" cy="2261933"/>
          </a:xfrm>
          <a:prstGeom prst="rect">
            <a:avLst/>
          </a:prstGeom>
        </p:spPr>
      </p:pic>
      <p:pic>
        <p:nvPicPr>
          <p:cNvPr id="10" name="Imagem 9"/>
          <p:cNvPicPr>
            <a:picLocks noChangeAspect="1"/>
          </p:cNvPicPr>
          <p:nvPr/>
        </p:nvPicPr>
        <p:blipFill rotWithShape="1">
          <a:blip r:embed="rId4">
            <a:extLst>
              <a:ext uri="{28A0092B-C50C-407E-A947-70E740481C1C}">
                <a14:useLocalDpi xmlns:a14="http://schemas.microsoft.com/office/drawing/2010/main" val="0"/>
              </a:ext>
            </a:extLst>
          </a:blip>
          <a:srcRect b="15428"/>
          <a:stretch/>
        </p:blipFill>
        <p:spPr>
          <a:xfrm>
            <a:off x="8870032" y="3525337"/>
            <a:ext cx="2770584" cy="2502346"/>
          </a:xfrm>
          <a:prstGeom prst="rect">
            <a:avLst/>
          </a:prstGeom>
        </p:spPr>
      </p:pic>
    </p:spTree>
    <p:extLst>
      <p:ext uri="{BB962C8B-B14F-4D97-AF65-F5344CB8AC3E}">
        <p14:creationId xmlns:p14="http://schemas.microsoft.com/office/powerpoint/2010/main" val="3680586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3184" y="1314455"/>
            <a:ext cx="11490960" cy="5069765"/>
          </a:xfrm>
        </p:spPr>
        <p:txBody>
          <a:bodyPr>
            <a:noAutofit/>
          </a:bodyPr>
          <a:lstStyle/>
          <a:p>
            <a:pPr algn="just">
              <a:buClr>
                <a:srgbClr val="0070C0"/>
              </a:buClr>
              <a:buFont typeface="Wingdings" panose="05000000000000000000" pitchFamily="2" charset="2"/>
              <a:buChar char="ü"/>
            </a:pPr>
            <a:r>
              <a:rPr lang="pt-BR" sz="2300" dirty="0" smtClean="0"/>
              <a:t>Sob a égide da </a:t>
            </a:r>
            <a:r>
              <a:rPr lang="pt-BR" sz="2300" dirty="0" smtClean="0">
                <a:solidFill>
                  <a:srgbClr val="0070C0"/>
                </a:solidFill>
              </a:rPr>
              <a:t>interconectividade dos riscos</a:t>
            </a:r>
            <a:r>
              <a:rPr lang="pt-BR" sz="2300" dirty="0" smtClean="0"/>
              <a:t> e olhando </a:t>
            </a:r>
            <a:r>
              <a:rPr lang="pt-BR" sz="2300" dirty="0"/>
              <a:t>para os efeitos, é possível que o grupo/dupla tenha debatido sobre quais efeitos ocorreriam imediatamente após a materialização do risco e quais os efeitos poderiam ocorrer como resultado de um primeiro efeito, numa espécie de </a:t>
            </a:r>
            <a:r>
              <a:rPr lang="pt-BR" sz="2300" dirty="0">
                <a:solidFill>
                  <a:srgbClr val="0070C0"/>
                </a:solidFill>
              </a:rPr>
              <a:t>cadeia temporal de causalidade</a:t>
            </a:r>
            <a:r>
              <a:rPr lang="pt-BR" sz="2300" dirty="0"/>
              <a:t> (</a:t>
            </a:r>
            <a:r>
              <a:rPr lang="pt-BR" sz="2300" dirty="0" err="1">
                <a:solidFill>
                  <a:srgbClr val="0070C0"/>
                </a:solidFill>
              </a:rPr>
              <a:t>interefeitos</a:t>
            </a:r>
            <a:r>
              <a:rPr lang="pt-BR" sz="2300" dirty="0">
                <a:solidFill>
                  <a:srgbClr val="0070C0"/>
                </a:solidFill>
              </a:rPr>
              <a:t> secundários</a:t>
            </a:r>
            <a:r>
              <a:rPr lang="pt-BR" sz="2300" dirty="0"/>
              <a:t>), conforme abordado no ISO/IEC 31010 (subseções 5.3.1 e 5.3.3, p.e.), a qual dispõe sobre “Técnicas para o processo de avaliação de riscos”.</a:t>
            </a:r>
          </a:p>
          <a:p>
            <a:pPr algn="just">
              <a:buClr>
                <a:srgbClr val="0070C0"/>
              </a:buClr>
              <a:buFont typeface="Wingdings" panose="05000000000000000000" pitchFamily="2" charset="2"/>
              <a:buChar char="ü"/>
            </a:pPr>
            <a:r>
              <a:rPr lang="pt-BR" sz="2300" dirty="0"/>
              <a:t>Na organização, uma análise mais detalhada do proprietário do risco e de sua equipe de profissionais pode mostrar a ordem da magnitude de efeito em uma certa categoria como: custos, prazo de entrega, qualidade do produto, etc.</a:t>
            </a:r>
          </a:p>
          <a:p>
            <a:pPr algn="just">
              <a:buClr>
                <a:srgbClr val="0070C0"/>
              </a:buClr>
              <a:buFont typeface="Wingdings" panose="05000000000000000000" pitchFamily="2" charset="2"/>
              <a:buChar char="ü"/>
            </a:pPr>
            <a:r>
              <a:rPr lang="pt-BR" sz="2300" dirty="0"/>
              <a:t>Outra dica de melhoria no entendimento da natureza dos eventos de risco é concentrar-se sobre os acontecimentos que precederiam a ocorrência do risco e quais efeitos poderiam provocar. A técnica da gravata borboleta (</a:t>
            </a:r>
            <a:r>
              <a:rPr lang="pt-BR" sz="2300" i="1" dirty="0" err="1"/>
              <a:t>bow</a:t>
            </a:r>
            <a:r>
              <a:rPr lang="pt-BR" sz="2300" i="1" dirty="0"/>
              <a:t> </a:t>
            </a:r>
            <a:r>
              <a:rPr lang="pt-BR" sz="2300" i="1" dirty="0" err="1"/>
              <a:t>tie</a:t>
            </a:r>
            <a:r>
              <a:rPr lang="pt-BR" sz="2300" dirty="0"/>
              <a:t>) permite, a título de ilustração, listar as diferentes causas e as barreiras que diminuiriam a probabilidade; mas este assunto será abordado mais à frente desta capacitação. Aguardemos!</a:t>
            </a:r>
          </a:p>
        </p:txBody>
      </p:sp>
      <p:sp>
        <p:nvSpPr>
          <p:cNvPr id="6" name="CaixaDeTexto 5"/>
          <p:cNvSpPr txBox="1"/>
          <p:nvPr/>
        </p:nvSpPr>
        <p:spPr>
          <a:xfrm>
            <a:off x="327546" y="75823"/>
            <a:ext cx="11546006" cy="120032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7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Esclarecimentos sobre o exercício da aula anterior</a:t>
            </a:r>
          </a:p>
          <a:p>
            <a:pPr algn="ctr"/>
            <a:endParaRPr lang="pt-BR" sz="2700" dirty="0">
              <a:solidFill>
                <a:schemeClr val="bg1"/>
              </a:solidFill>
              <a:effectLst>
                <a:outerShdw blurRad="38100" dist="38100" dir="2700000" algn="tl">
                  <a:srgbClr val="000000">
                    <a:alpha val="43137"/>
                  </a:srgbClr>
                </a:outerShdw>
              </a:effectLst>
            </a:endParaRPr>
          </a:p>
        </p:txBody>
      </p:sp>
      <p:sp>
        <p:nvSpPr>
          <p:cNvPr id="5"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1899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44368" y="1021049"/>
            <a:ext cx="7056784" cy="4909793"/>
          </a:xfrm>
        </p:spPr>
        <p:txBody>
          <a:bodyPr>
            <a:noAutofit/>
          </a:bodyPr>
          <a:lstStyle/>
          <a:p>
            <a:pPr algn="just">
              <a:spcBef>
                <a:spcPts val="300"/>
              </a:spcBef>
              <a:spcAft>
                <a:spcPts val="300"/>
              </a:spcAft>
              <a:buClr>
                <a:srgbClr val="0070C0"/>
              </a:buClr>
              <a:buSzPct val="70000"/>
              <a:buFont typeface="Wingdings" panose="05000000000000000000" pitchFamily="2" charset="2"/>
              <a:buChar char="ü"/>
              <a:defRPr/>
            </a:pPr>
            <a:r>
              <a:rPr lang="pt-BR" sz="2400" dirty="0" smtClean="0"/>
              <a:t>Linhas de defesa fortes (“prudência para sobreviver”) e prontidão para o ataque (“coragem para viver”)!</a:t>
            </a:r>
          </a:p>
          <a:p>
            <a:pPr algn="just">
              <a:spcBef>
                <a:spcPts val="300"/>
              </a:spcBef>
              <a:spcAft>
                <a:spcPts val="300"/>
              </a:spcAft>
              <a:buClr>
                <a:srgbClr val="0070C0"/>
              </a:buClr>
              <a:buSzPct val="70000"/>
              <a:buFont typeface="Wingdings" panose="05000000000000000000" pitchFamily="2" charset="2"/>
              <a:buChar char="ü"/>
              <a:defRPr/>
            </a:pPr>
            <a:r>
              <a:rPr lang="pt-BR" sz="2400" dirty="0" smtClean="0"/>
              <a:t>Custo-benefício (art. 14 do Decreto-lei nº 200/67).</a:t>
            </a:r>
          </a:p>
          <a:p>
            <a:pPr algn="just">
              <a:spcBef>
                <a:spcPts val="300"/>
              </a:spcBef>
              <a:spcAft>
                <a:spcPts val="300"/>
              </a:spcAft>
              <a:buClr>
                <a:srgbClr val="0070C0"/>
              </a:buClr>
              <a:buSzPct val="70000"/>
              <a:buFont typeface="Wingdings" panose="05000000000000000000" pitchFamily="2" charset="2"/>
              <a:buChar char="ü"/>
              <a:defRPr/>
            </a:pPr>
            <a:r>
              <a:rPr lang="pt-BR" sz="2400" dirty="0" smtClean="0"/>
              <a:t>“</a:t>
            </a:r>
            <a:r>
              <a:rPr lang="pt-BR" sz="2400" dirty="0"/>
              <a:t>A gestão do risco continuará certamente a ganhar a confiança da gestão de </a:t>
            </a:r>
            <a:r>
              <a:rPr lang="pt-BR" sz="2400" dirty="0" smtClean="0"/>
              <a:t>topo (...) </a:t>
            </a:r>
            <a:r>
              <a:rPr lang="pt-BR" sz="2400" dirty="0"/>
              <a:t>Neste contexto, o risco deixará também de ser visto como </a:t>
            </a:r>
            <a:r>
              <a:rPr lang="pt-BR" sz="2400" b="1" dirty="0" smtClean="0">
                <a:solidFill>
                  <a:srgbClr val="0070C0"/>
                </a:solidFill>
              </a:rPr>
              <a:t>reativo </a:t>
            </a:r>
            <a:r>
              <a:rPr lang="pt-BR" sz="2400" b="1" dirty="0">
                <a:solidFill>
                  <a:srgbClr val="0070C0"/>
                </a:solidFill>
              </a:rPr>
              <a:t>e defensivo</a:t>
            </a:r>
            <a:r>
              <a:rPr lang="pt-BR" sz="2400" dirty="0"/>
              <a:t> (</a:t>
            </a:r>
            <a:r>
              <a:rPr lang="pt-BR" sz="2400" b="1" dirty="0">
                <a:solidFill>
                  <a:srgbClr val="0070C0"/>
                </a:solidFill>
              </a:rPr>
              <a:t>preservação do valor</a:t>
            </a:r>
            <a:r>
              <a:rPr lang="pt-BR" sz="2400" dirty="0"/>
              <a:t>), tornando-se </a:t>
            </a:r>
            <a:r>
              <a:rPr lang="pt-BR" sz="2400" b="1" dirty="0" smtClean="0">
                <a:solidFill>
                  <a:srgbClr val="0070C0"/>
                </a:solidFill>
              </a:rPr>
              <a:t>proativo </a:t>
            </a:r>
            <a:r>
              <a:rPr lang="pt-BR" sz="2400" b="1" dirty="0">
                <a:solidFill>
                  <a:srgbClr val="0070C0"/>
                </a:solidFill>
              </a:rPr>
              <a:t>e criativo </a:t>
            </a:r>
            <a:r>
              <a:rPr lang="pt-BR" sz="2400" dirty="0"/>
              <a:t>(</a:t>
            </a:r>
            <a:r>
              <a:rPr lang="pt-BR" sz="2400" b="1" dirty="0">
                <a:solidFill>
                  <a:srgbClr val="0070C0"/>
                </a:solidFill>
              </a:rPr>
              <a:t>criação de valor</a:t>
            </a:r>
            <a:r>
              <a:rPr lang="pt-BR" sz="2400" dirty="0"/>
              <a:t>), contribuindo positivamente para a competitividade das </a:t>
            </a:r>
            <a:r>
              <a:rPr lang="pt-BR" sz="2400" dirty="0" smtClean="0"/>
              <a:t>empresas” </a:t>
            </a:r>
            <a:r>
              <a:rPr lang="pt-BR" sz="2400" dirty="0"/>
              <a:t>(Gestão do Risco em Portugal: Desafios para as </a:t>
            </a:r>
            <a:r>
              <a:rPr lang="pt-BR" sz="2400" dirty="0" smtClean="0"/>
              <a:t>Empresas, maio 2013, KPMG, p. 38).</a:t>
            </a:r>
          </a:p>
        </p:txBody>
      </p:sp>
      <p:sp>
        <p:nvSpPr>
          <p:cNvPr id="6" name="CaixaDeTexto 5"/>
          <p:cNvSpPr txBox="1"/>
          <p:nvPr/>
        </p:nvSpPr>
        <p:spPr>
          <a:xfrm>
            <a:off x="327546" y="184725"/>
            <a:ext cx="11546006" cy="5232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r>
              <a:rPr lang="pt-B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“Dose certa” rumo à criação de valor</a:t>
            </a:r>
            <a:endParaRPr lang="pt-BR" dirty="0">
              <a:solidFill>
                <a:schemeClr val="bg1"/>
              </a:solidFill>
              <a:effectLst>
                <a:outerShdw blurRad="38100" dist="38100" dir="2700000" algn="tl">
                  <a:srgbClr val="000000">
                    <a:alpha val="43137"/>
                  </a:srgbClr>
                </a:outerShdw>
              </a:effectLst>
            </a:endParaRPr>
          </a:p>
        </p:txBody>
      </p:sp>
      <p:sp>
        <p:nvSpPr>
          <p:cNvPr id="9" name="CaixaDeTexto 8"/>
          <p:cNvSpPr txBox="1"/>
          <p:nvPr/>
        </p:nvSpPr>
        <p:spPr>
          <a:xfrm>
            <a:off x="365680" y="6107954"/>
            <a:ext cx="11490960" cy="523220"/>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ctr">
              <a:defRPr>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88900" indent="381000" eaLnBrk="1" hangingPunct="1">
              <a:buFontTx/>
              <a:buNone/>
            </a:pPr>
            <a:r>
              <a:rPr lang="pt-BR" sz="1400" b="1" dirty="0" smtClean="0">
                <a:latin typeface="Tahoma" panose="020B0604030504040204" pitchFamily="34" charset="0"/>
                <a:ea typeface="Tahoma" panose="020B0604030504040204" pitchFamily="34" charset="0"/>
                <a:cs typeface="Tahoma" panose="020B0604030504040204" pitchFamily="34" charset="0"/>
              </a:rPr>
              <a:t>“Todas </a:t>
            </a:r>
            <a:r>
              <a:rPr lang="pt-BR" sz="1400" b="1" dirty="0">
                <a:latin typeface="Tahoma" panose="020B0604030504040204" pitchFamily="34" charset="0"/>
                <a:ea typeface="Tahoma" panose="020B0604030504040204" pitchFamily="34" charset="0"/>
                <a:cs typeface="Tahoma" panose="020B0604030504040204" pitchFamily="34" charset="0"/>
              </a:rPr>
              <a:t>as substâncias são venenos. Não há nenhuma que não o seja</a:t>
            </a:r>
            <a:r>
              <a:rPr lang="pt-BR" sz="1400" b="1" dirty="0" smtClean="0">
                <a:latin typeface="Tahoma" panose="020B0604030504040204" pitchFamily="34" charset="0"/>
                <a:ea typeface="Tahoma" panose="020B0604030504040204" pitchFamily="34" charset="0"/>
                <a:cs typeface="Tahoma" panose="020B0604030504040204" pitchFamily="34" charset="0"/>
              </a:rPr>
              <a:t>.</a:t>
            </a:r>
          </a:p>
          <a:p>
            <a:pPr marL="88900" indent="381000" eaLnBrk="1" hangingPunct="1">
              <a:buFontTx/>
              <a:buNone/>
            </a:pPr>
            <a:r>
              <a:rPr lang="pt-BR" sz="1400" b="1" dirty="0" smtClean="0">
                <a:latin typeface="Tahoma" panose="020B0604030504040204" pitchFamily="34" charset="0"/>
                <a:ea typeface="Tahoma" panose="020B0604030504040204" pitchFamily="34" charset="0"/>
                <a:cs typeface="Tahoma" panose="020B0604030504040204" pitchFamily="34" charset="0"/>
              </a:rPr>
              <a:t>A dose correta </a:t>
            </a:r>
            <a:r>
              <a:rPr lang="pt-BR" sz="1400" b="1" dirty="0">
                <a:latin typeface="Tahoma" panose="020B0604030504040204" pitchFamily="34" charset="0"/>
                <a:ea typeface="Tahoma" panose="020B0604030504040204" pitchFamily="34" charset="0"/>
                <a:cs typeface="Tahoma" panose="020B0604030504040204" pitchFamily="34" charset="0"/>
              </a:rPr>
              <a:t>determina o veneno </a:t>
            </a:r>
            <a:r>
              <a:rPr lang="pt-BR" sz="1400" b="1" dirty="0" smtClean="0">
                <a:latin typeface="Tahoma" panose="020B0604030504040204" pitchFamily="34" charset="0"/>
                <a:ea typeface="Tahoma" panose="020B0604030504040204" pitchFamily="34" charset="0"/>
                <a:cs typeface="Tahoma" panose="020B0604030504040204" pitchFamily="34" charset="0"/>
              </a:rPr>
              <a:t>ou </a:t>
            </a:r>
            <a:r>
              <a:rPr lang="pt-BR" sz="1400" b="1" dirty="0">
                <a:latin typeface="Tahoma" panose="020B0604030504040204" pitchFamily="34" charset="0"/>
                <a:ea typeface="Tahoma" panose="020B0604030504040204" pitchFamily="34" charset="0"/>
                <a:cs typeface="Tahoma" panose="020B0604030504040204" pitchFamily="34" charset="0"/>
              </a:rPr>
              <a:t>o </a:t>
            </a:r>
            <a:r>
              <a:rPr lang="pt-BR" sz="1400" b="1" dirty="0" smtClean="0">
                <a:latin typeface="Tahoma" panose="020B0604030504040204" pitchFamily="34" charset="0"/>
                <a:ea typeface="Tahoma" panose="020B0604030504040204" pitchFamily="34" charset="0"/>
                <a:cs typeface="Tahoma" panose="020B0604030504040204" pitchFamily="34" charset="0"/>
              </a:rPr>
              <a:t>remédio” (</a:t>
            </a:r>
            <a:r>
              <a:rPr lang="pt-BR" sz="1400" b="1" dirty="0" err="1" smtClean="0">
                <a:latin typeface="Tahoma" panose="020B0604030504040204" pitchFamily="34" charset="0"/>
                <a:ea typeface="Tahoma" panose="020B0604030504040204" pitchFamily="34" charset="0"/>
                <a:cs typeface="Tahoma" panose="020B0604030504040204" pitchFamily="34" charset="0"/>
              </a:rPr>
              <a:t>Paracelsus</a:t>
            </a:r>
            <a:r>
              <a:rPr lang="pt-BR" sz="1400" b="1" dirty="0" smtClean="0">
                <a:latin typeface="Tahoma" panose="020B0604030504040204" pitchFamily="34" charset="0"/>
                <a:ea typeface="Tahoma" panose="020B0604030504040204" pitchFamily="34" charset="0"/>
                <a:cs typeface="Tahoma" panose="020B0604030504040204" pitchFamily="34" charset="0"/>
              </a:rPr>
              <a:t>).</a:t>
            </a:r>
            <a:endParaRPr lang="pt-BR" sz="1400" b="1" dirty="0">
              <a:latin typeface="Tahoma" panose="020B0604030504040204" pitchFamily="34" charset="0"/>
              <a:ea typeface="Tahoma" panose="020B0604030504040204" pitchFamily="34" charset="0"/>
              <a:cs typeface="Tahoma" panose="020B0604030504040204" pitchFamily="34" charset="0"/>
            </a:endParaRPr>
          </a:p>
        </p:txBody>
      </p:sp>
      <p:pic>
        <p:nvPicPr>
          <p:cNvPr id="3" name="Imagem 2"/>
          <p:cNvPicPr>
            <a:picLocks noChangeAspect="1"/>
          </p:cNvPicPr>
          <p:nvPr/>
        </p:nvPicPr>
        <p:blipFill rotWithShape="1">
          <a:blip r:embed="rId3">
            <a:extLst>
              <a:ext uri="{28A0092B-C50C-407E-A947-70E740481C1C}">
                <a14:useLocalDpi xmlns:a14="http://schemas.microsoft.com/office/drawing/2010/main" val="0"/>
              </a:ext>
            </a:extLst>
          </a:blip>
          <a:srcRect l="20998" r="23883"/>
          <a:stretch/>
        </p:blipFill>
        <p:spPr>
          <a:xfrm>
            <a:off x="7401152" y="1196751"/>
            <a:ext cx="4183204" cy="4413061"/>
          </a:xfrm>
          <a:prstGeom prst="rect">
            <a:avLst/>
          </a:prstGeom>
        </p:spPr>
      </p:pic>
    </p:spTree>
    <p:extLst>
      <p:ext uri="{BB962C8B-B14F-4D97-AF65-F5344CB8AC3E}">
        <p14:creationId xmlns:p14="http://schemas.microsoft.com/office/powerpoint/2010/main" val="11864338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7546" y="984846"/>
            <a:ext cx="6327696" cy="4909793"/>
          </a:xfrm>
        </p:spPr>
        <p:txBody>
          <a:bodyPr>
            <a:noAutofit/>
          </a:bodyPr>
          <a:lstStyle/>
          <a:p>
            <a:pPr marL="0" indent="0">
              <a:spcBef>
                <a:spcPts val="300"/>
              </a:spcBef>
              <a:spcAft>
                <a:spcPts val="300"/>
              </a:spcAft>
              <a:buClr>
                <a:srgbClr val="0070C0"/>
              </a:buClr>
              <a:buSzPct val="70000"/>
              <a:buNone/>
              <a:defRPr/>
            </a:pPr>
            <a: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Rir </a:t>
            </a: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é correr risco de parecer tolo. </a:t>
            </a:r>
            <a:b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Chorar é correr o risco de parecer sentimental. </a:t>
            </a:r>
            <a:b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Estender a mão é correr o risco de </a:t>
            </a:r>
            <a: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envolver-se.</a:t>
            </a: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b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r>
            <a:b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Expor seus sentimentos é correr o risco</a:t>
            </a:r>
            <a:b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de mostrar seu verdadeiro eu. </a:t>
            </a:r>
            <a:b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r>
            <a:b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Defender seus sonhos e </a:t>
            </a:r>
            <a: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ideias </a:t>
            </a: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diante da multidão</a:t>
            </a:r>
            <a:b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é correr o risco de perder as pessoas. </a:t>
            </a:r>
            <a:b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r>
            <a:b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Amar é correr o risco de não ser correspondido. </a:t>
            </a:r>
            <a:b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Viver é correr o risco de morrer. </a:t>
            </a:r>
            <a:b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r>
            <a:b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Confiar é correr o risco de </a:t>
            </a:r>
            <a: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decepcionar-se.</a:t>
            </a: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b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Tentar é correr o risco de fracassar. </a:t>
            </a:r>
            <a:r>
              <a:rPr lang="pt-BR" sz="2000" dirty="0">
                <a:solidFill>
                  <a:srgbClr val="0070C0"/>
                </a:solidFill>
                <a:latin typeface="Tahoma" panose="020B0604030504040204" pitchFamily="34" charset="0"/>
                <a:ea typeface="Tahoma" panose="020B0604030504040204" pitchFamily="34" charset="0"/>
                <a:cs typeface="Tahoma" panose="020B0604030504040204" pitchFamily="34" charset="0"/>
              </a:rPr>
              <a:t/>
            </a:r>
            <a:br>
              <a:rPr lang="pt-BR" sz="2000"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pt-BR" sz="1400" dirty="0">
                <a:solidFill>
                  <a:srgbClr val="0070C0"/>
                </a:solidFill>
                <a:latin typeface="Tahoma" panose="020B0604030504040204" pitchFamily="34" charset="0"/>
                <a:ea typeface="Tahoma" panose="020B0604030504040204" pitchFamily="34" charset="0"/>
                <a:cs typeface="Tahoma" panose="020B0604030504040204" pitchFamily="34" charset="0"/>
              </a:rPr>
              <a:t/>
            </a:r>
            <a:br>
              <a:rPr lang="pt-BR" sz="1400"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pt-BR" sz="1400" dirty="0"/>
              <a:t/>
            </a:r>
            <a:br>
              <a:rPr lang="pt-BR" sz="1400" dirty="0"/>
            </a:br>
            <a:r>
              <a:rPr lang="pt-BR" sz="1400" dirty="0"/>
              <a:t/>
            </a:r>
            <a:br>
              <a:rPr lang="pt-BR" sz="1400" dirty="0"/>
            </a:br>
            <a:r>
              <a:rPr lang="pt-BR" sz="2400" dirty="0"/>
              <a:t/>
            </a:r>
            <a:br>
              <a:rPr lang="pt-BR" sz="2400" dirty="0"/>
            </a:br>
            <a:endParaRPr lang="pt-BR" sz="2400" dirty="0"/>
          </a:p>
        </p:txBody>
      </p:sp>
      <p:sp>
        <p:nvSpPr>
          <p:cNvPr id="6" name="CaixaDeTexto 5"/>
          <p:cNvSpPr txBox="1"/>
          <p:nvPr/>
        </p:nvSpPr>
        <p:spPr>
          <a:xfrm>
            <a:off x="327546" y="184725"/>
            <a:ext cx="11546006" cy="5232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r>
              <a:rPr lang="pt-B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Viver é correr riscos (Sêneca, 4 a.C.-65 d.C., escritor romano) </a:t>
            </a:r>
            <a:endParaRPr lang="pt-BR" dirty="0">
              <a:solidFill>
                <a:schemeClr val="bg1"/>
              </a:solidFill>
              <a:effectLst>
                <a:outerShdw blurRad="38100" dist="38100" dir="2700000" algn="tl">
                  <a:srgbClr val="000000">
                    <a:alpha val="43137"/>
                  </a:srgbClr>
                </a:outerShdw>
              </a:effectLst>
            </a:endParaRPr>
          </a:p>
        </p:txBody>
      </p:sp>
      <p:sp>
        <p:nvSpPr>
          <p:cNvPr id="7" name="CaixaDeTexto 6"/>
          <p:cNvSpPr txBox="1"/>
          <p:nvPr/>
        </p:nvSpPr>
        <p:spPr>
          <a:xfrm>
            <a:off x="365680" y="6230916"/>
            <a:ext cx="11490960" cy="307777"/>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ctr">
              <a:defRPr>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1400" b="1" dirty="0">
                <a:latin typeface="Tahoma" panose="020B0604030504040204" pitchFamily="34" charset="0"/>
                <a:ea typeface="Tahoma" panose="020B0604030504040204" pitchFamily="34" charset="0"/>
                <a:cs typeface="Tahoma" panose="020B0604030504040204" pitchFamily="34" charset="0"/>
              </a:rPr>
              <a:t>Cuidado com o medo: ele adora roubar sonhos!</a:t>
            </a:r>
          </a:p>
        </p:txBody>
      </p:sp>
      <p:sp>
        <p:nvSpPr>
          <p:cNvPr id="10" name="Espaço Reservado para Conteúdo 1"/>
          <p:cNvSpPr txBox="1">
            <a:spLocks/>
          </p:cNvSpPr>
          <p:nvPr/>
        </p:nvSpPr>
        <p:spPr bwMode="auto">
          <a:xfrm>
            <a:off x="6024072" y="984845"/>
            <a:ext cx="5832648" cy="49097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spcAft>
                <a:spcPts val="300"/>
              </a:spcAft>
              <a:buClr>
                <a:srgbClr val="0070C0"/>
              </a:buClr>
              <a:buSzPct val="70000"/>
              <a:buNone/>
              <a:defRPr/>
            </a:pPr>
            <a: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Mas </a:t>
            </a: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os </a:t>
            </a:r>
            <a:r>
              <a:rPr lang="pt-BR" sz="2000" u="sng"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riscos</a:t>
            </a: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pt-BR" sz="2000" u="sng"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devem</a:t>
            </a: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pt-BR" sz="2000" u="sng"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ser</a:t>
            </a: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pt-BR" sz="2000" u="sng"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corridos</a:t>
            </a: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b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porque </a:t>
            </a:r>
            <a:r>
              <a:rPr lang="pt-BR" sz="2000" u="sng"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o</a:t>
            </a: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pt-BR" sz="2000" u="sng"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maior</a:t>
            </a: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pt-BR" sz="2000" u="sng"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perigo</a:t>
            </a: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pt-BR" sz="2000" u="sng"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é</a:t>
            </a: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pt-BR" sz="2000" u="sng"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não</a:t>
            </a: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pt-BR" sz="2000" u="sng"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arriscar</a:t>
            </a: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pt-BR" sz="2000" u="sng"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nada</a:t>
            </a:r>
            <a: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br>
              <a:rPr lang="pt-BR" sz="20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endPar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spcBef>
                <a:spcPts val="300"/>
              </a:spcBef>
              <a:spcAft>
                <a:spcPts val="300"/>
              </a:spcAft>
              <a:buClr>
                <a:srgbClr val="0070C0"/>
              </a:buClr>
              <a:buSzPct val="70000"/>
              <a:buNone/>
              <a:defRPr/>
            </a:pPr>
            <a: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Há pessoas que não correm nenhum risco, </a:t>
            </a:r>
            <a:b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não fazem nada, não têm nada e não são nada. </a:t>
            </a:r>
            <a:b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r>
            <a:b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Elas podem até evitar sofrimentos e desilusões,</a:t>
            </a:r>
            <a:b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mas elas não conseguem nada, não sentem nada,</a:t>
            </a:r>
            <a:b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não mudam, não crescem, não amam, não vivem. </a:t>
            </a:r>
            <a:b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r>
            <a:b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Acorrentadas por suas atitudes, elas viram</a:t>
            </a:r>
            <a:b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escravas, privam-se de sua liberdade. </a:t>
            </a:r>
          </a:p>
          <a:p>
            <a:pPr marL="0" indent="0">
              <a:spcBef>
                <a:spcPts val="300"/>
              </a:spcBef>
              <a:spcAft>
                <a:spcPts val="300"/>
              </a:spcAft>
              <a:buClr>
                <a:srgbClr val="0070C0"/>
              </a:buClr>
              <a:buSzPct val="70000"/>
              <a:buNone/>
              <a:defRPr/>
            </a:pPr>
            <a:endParaRPr lang="pt-BR" sz="8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spcBef>
                <a:spcPts val="300"/>
              </a:spcBef>
              <a:spcAft>
                <a:spcPts val="300"/>
              </a:spcAft>
              <a:buClr>
                <a:srgbClr val="0070C0"/>
              </a:buClr>
              <a:buSzPct val="70000"/>
              <a:buNone/>
              <a:defRPr/>
            </a:pPr>
            <a: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Somente a pessoa que corre riscos é livre!</a:t>
            </a:r>
            <a:br>
              <a:rPr lang="pt-BR" sz="20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br>
            <a:r>
              <a:rPr lang="pt-BR" sz="2000" dirty="0" smtClean="0">
                <a:latin typeface="Tahoma" panose="020B0604030504040204" pitchFamily="34" charset="0"/>
                <a:ea typeface="Tahoma" panose="020B0604030504040204" pitchFamily="34" charset="0"/>
                <a:cs typeface="Tahoma" panose="020B0604030504040204" pitchFamily="34" charset="0"/>
              </a:rPr>
              <a:t/>
            </a:r>
            <a:br>
              <a:rPr lang="pt-BR" sz="2000" dirty="0" smtClean="0">
                <a:latin typeface="Tahoma" panose="020B0604030504040204" pitchFamily="34" charset="0"/>
                <a:ea typeface="Tahoma" panose="020B0604030504040204" pitchFamily="34" charset="0"/>
                <a:cs typeface="Tahoma" panose="020B0604030504040204" pitchFamily="34" charset="0"/>
              </a:rPr>
            </a:br>
            <a:endParaRPr lang="pt-BR" sz="2000" dirty="0">
              <a:latin typeface="Tahoma" panose="020B0604030504040204" pitchFamily="34" charset="0"/>
              <a:ea typeface="Tahoma" panose="020B0604030504040204" pitchFamily="34" charset="0"/>
              <a:cs typeface="Tahoma" panose="020B0604030504040204" pitchFamily="34" charset="0"/>
            </a:endParaRPr>
          </a:p>
        </p:txBody>
      </p:sp>
      <p:pic>
        <p:nvPicPr>
          <p:cNvPr id="3" name="Imagem 2"/>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933995" y="5008519"/>
            <a:ext cx="939557" cy="1159179"/>
          </a:xfrm>
          <a:prstGeom prst="rect">
            <a:avLst/>
          </a:prstGeom>
        </p:spPr>
      </p:pic>
    </p:spTree>
    <p:extLst>
      <p:ext uri="{BB962C8B-B14F-4D97-AF65-F5344CB8AC3E}">
        <p14:creationId xmlns:p14="http://schemas.microsoft.com/office/powerpoint/2010/main" val="11637225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44761983"/>
              </p:ext>
            </p:extLst>
          </p:nvPr>
        </p:nvGraphicFramePr>
        <p:xfrm>
          <a:off x="1851026" y="1844824"/>
          <a:ext cx="8332661" cy="3073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ixaDeTexto 5"/>
          <p:cNvSpPr txBox="1"/>
          <p:nvPr/>
        </p:nvSpPr>
        <p:spPr>
          <a:xfrm>
            <a:off x="359755" y="5389477"/>
            <a:ext cx="11490960" cy="954107"/>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ctr">
              <a:defRPr>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1400" b="1" dirty="0">
                <a:latin typeface="Tahoma" panose="020B0604030504040204" pitchFamily="34" charset="0"/>
                <a:ea typeface="Tahoma" panose="020B0604030504040204" pitchFamily="34" charset="0"/>
                <a:cs typeface="Tahoma" panose="020B0604030504040204" pitchFamily="34" charset="0"/>
              </a:rPr>
              <a:t>“Porque agora há todo um controle informatizado, que vai cercando os nossos princípios éticos. Aí você começa a ter um novo</a:t>
            </a:r>
          </a:p>
          <a:p>
            <a:r>
              <a:rPr lang="pt-BR" sz="1400" b="1" dirty="0">
                <a:latin typeface="Tahoma" panose="020B0604030504040204" pitchFamily="34" charset="0"/>
                <a:ea typeface="Tahoma" panose="020B0604030504040204" pitchFamily="34" charset="0"/>
                <a:cs typeface="Tahoma" panose="020B0604030504040204" pitchFamily="34" charset="0"/>
              </a:rPr>
              <a:t>princípio ético de conduta, que é </a:t>
            </a:r>
            <a:r>
              <a:rPr lang="pt-BR" sz="1400" b="1" i="1" dirty="0" err="1">
                <a:latin typeface="Tahoma" panose="020B0604030504040204" pitchFamily="34" charset="0"/>
                <a:ea typeface="Tahoma" panose="020B0604030504040204" pitchFamily="34" charset="0"/>
                <a:cs typeface="Tahoma" panose="020B0604030504040204" pitchFamily="34" charset="0"/>
              </a:rPr>
              <a:t>paura</a:t>
            </a:r>
            <a:r>
              <a:rPr lang="pt-BR" sz="1400" b="1" dirty="0">
                <a:latin typeface="Tahoma" panose="020B0604030504040204" pitchFamily="34" charset="0"/>
                <a:ea typeface="Tahoma" panose="020B0604030504040204" pitchFamily="34" charset="0"/>
                <a:cs typeface="Tahoma" panose="020B0604030504040204" pitchFamily="34" charset="0"/>
              </a:rPr>
              <a:t>, ou seja, o medo de ser pego. Quanto maior a impunidade, mais os princípios ficam frouxos. Quanto maior o controle, o cuidado com o cuidado, o </a:t>
            </a:r>
            <a:r>
              <a:rPr lang="pt-BR" sz="1400" b="1" i="1" dirty="0" err="1">
                <a:latin typeface="Tahoma" panose="020B0604030504040204" pitchFamily="34" charset="0"/>
                <a:ea typeface="Tahoma" panose="020B0604030504040204" pitchFamily="34" charset="0"/>
                <a:cs typeface="Tahoma" panose="020B0604030504040204" pitchFamily="34" charset="0"/>
              </a:rPr>
              <a:t>compliance</a:t>
            </a:r>
            <a:r>
              <a:rPr lang="pt-BR" sz="1400" b="1" dirty="0">
                <a:latin typeface="Tahoma" panose="020B0604030504040204" pitchFamily="34" charset="0"/>
                <a:ea typeface="Tahoma" panose="020B0604030504040204" pitchFamily="34" charset="0"/>
                <a:cs typeface="Tahoma" panose="020B0604030504040204" pitchFamily="34" charset="0"/>
              </a:rPr>
              <a:t>, mais você tem princípios que são sólidos”</a:t>
            </a:r>
          </a:p>
          <a:p>
            <a:r>
              <a:rPr lang="pt-BR" sz="1400" b="1" dirty="0">
                <a:latin typeface="Tahoma" panose="020B0604030504040204" pitchFamily="34" charset="0"/>
                <a:ea typeface="Tahoma" panose="020B0604030504040204" pitchFamily="34" charset="0"/>
                <a:cs typeface="Tahoma" panose="020B0604030504040204" pitchFamily="34" charset="0"/>
              </a:rPr>
              <a:t>(Mario Sergio </a:t>
            </a:r>
            <a:r>
              <a:rPr lang="pt-BR" sz="1400" b="1" dirty="0" err="1">
                <a:latin typeface="Tahoma" panose="020B0604030504040204" pitchFamily="34" charset="0"/>
                <a:ea typeface="Tahoma" panose="020B0604030504040204" pitchFamily="34" charset="0"/>
                <a:cs typeface="Tahoma" panose="020B0604030504040204" pitchFamily="34" charset="0"/>
              </a:rPr>
              <a:t>Cortella</a:t>
            </a:r>
            <a:r>
              <a:rPr lang="pt-BR" sz="1400" b="1" dirty="0">
                <a:latin typeface="Tahoma" panose="020B0604030504040204" pitchFamily="34" charset="0"/>
                <a:ea typeface="Tahoma" panose="020B0604030504040204" pitchFamily="34" charset="0"/>
                <a:cs typeface="Tahoma" panose="020B0604030504040204" pitchFamily="34" charset="0"/>
              </a:rPr>
              <a:t>). </a:t>
            </a:r>
          </a:p>
        </p:txBody>
      </p:sp>
      <p:sp>
        <p:nvSpPr>
          <p:cNvPr id="5" name="CaixaDeTexto 4"/>
          <p:cNvSpPr txBox="1"/>
          <p:nvPr/>
        </p:nvSpPr>
        <p:spPr>
          <a:xfrm>
            <a:off x="327546" y="167402"/>
            <a:ext cx="11546006" cy="95410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Controles internos da gestão elevam a previsibilidade de</a:t>
            </a:r>
          </a:p>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alcance do resultado ao atuarem sobre os riscos!</a:t>
            </a:r>
            <a:endParaRPr lang="pt-BR"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201444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9755" y="1412775"/>
            <a:ext cx="5376206" cy="4654797"/>
          </a:xfrm>
        </p:spPr>
        <p:txBody>
          <a:bodyPr/>
          <a:lstStyle/>
          <a:p>
            <a:pPr algn="just">
              <a:buClr>
                <a:srgbClr val="0070C0"/>
              </a:buClr>
              <a:buFont typeface="Wingdings" panose="05000000000000000000" pitchFamily="2" charset="2"/>
              <a:buChar char="ü"/>
            </a:pPr>
            <a:r>
              <a:rPr lang="pt-BR" sz="2000" dirty="0"/>
              <a:t>Quantidade e tipo de riscos que uma organização pública está preparada a buscar, manter ou </a:t>
            </a:r>
            <a:r>
              <a:rPr lang="pt-BR" sz="2000" dirty="0" smtClean="0"/>
              <a:t>assumir (ISO </a:t>
            </a:r>
            <a:r>
              <a:rPr lang="pt-BR" sz="2000" i="1" dirty="0" err="1" smtClean="0"/>
              <a:t>Guide</a:t>
            </a:r>
            <a:r>
              <a:rPr lang="pt-BR" sz="2000" dirty="0" smtClean="0"/>
              <a:t> 73). Quanto se quer arriscar.</a:t>
            </a:r>
            <a:endParaRPr lang="pt-BR" sz="2000" dirty="0"/>
          </a:p>
          <a:p>
            <a:pPr algn="just">
              <a:buClr>
                <a:srgbClr val="0070C0"/>
              </a:buClr>
              <a:buFont typeface="Wingdings" panose="05000000000000000000" pitchFamily="2" charset="2"/>
              <a:buChar char="ü"/>
            </a:pPr>
            <a:endParaRPr lang="pt-BR" sz="2000" dirty="0"/>
          </a:p>
          <a:p>
            <a:pPr algn="just">
              <a:buClr>
                <a:srgbClr val="0070C0"/>
              </a:buClr>
              <a:buFont typeface="Wingdings" panose="05000000000000000000" pitchFamily="2" charset="2"/>
              <a:buChar char="ü"/>
            </a:pPr>
            <a:r>
              <a:rPr lang="pt-BR" sz="2000" b="1" dirty="0">
                <a:solidFill>
                  <a:srgbClr val="0070C0"/>
                </a:solidFill>
              </a:rPr>
              <a:t>Apetite a risco </a:t>
            </a:r>
            <a:r>
              <a:rPr lang="pt-BR" sz="2000" b="1" dirty="0"/>
              <a:t>-</a:t>
            </a:r>
            <a:r>
              <a:rPr lang="pt-BR" sz="2000" dirty="0"/>
              <a:t> “nível de risco que uma organização está disposta a aceitar” (inc. II do art. 2º da IN Conjunta/MPOG e CGU nº 1, de 10/05/2016</a:t>
            </a:r>
            <a:r>
              <a:rPr lang="pt-BR" sz="2000" dirty="0" smtClean="0"/>
              <a:t>).</a:t>
            </a:r>
          </a:p>
          <a:p>
            <a:pPr algn="just">
              <a:buClr>
                <a:srgbClr val="0070C0"/>
              </a:buClr>
              <a:buFont typeface="Wingdings" panose="05000000000000000000" pitchFamily="2" charset="2"/>
              <a:buChar char="ü"/>
            </a:pPr>
            <a:endParaRPr lang="pt-BR" sz="2000" dirty="0" smtClean="0"/>
          </a:p>
          <a:p>
            <a:pPr algn="just">
              <a:buClr>
                <a:srgbClr val="0070C0"/>
              </a:buClr>
              <a:buFont typeface="Wingdings" panose="05000000000000000000" pitchFamily="2" charset="2"/>
              <a:buChar char="ü"/>
            </a:pPr>
            <a:r>
              <a:rPr lang="pt-BR" sz="2000" dirty="0" smtClean="0"/>
              <a:t>Sugestão de leitura: MIRANDA, Rodrigo Fontenelle de A. </a:t>
            </a:r>
            <a:r>
              <a:rPr lang="pt-BR" sz="2000" i="1" dirty="0" smtClean="0"/>
              <a:t>Implementando a gestão de riscos no setor público</a:t>
            </a:r>
            <a:r>
              <a:rPr lang="pt-BR" sz="2000" dirty="0" smtClean="0"/>
              <a:t>. Belo Horizonte: Fórum, 2017. 181 p. (item 6.1 do capítulo 6, ps. 109 a 119).</a:t>
            </a:r>
            <a:endParaRPr lang="pt-BR" sz="2000" dirty="0"/>
          </a:p>
        </p:txBody>
      </p:sp>
      <p:pic>
        <p:nvPicPr>
          <p:cNvPr id="4"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5735961" y="1412776"/>
            <a:ext cx="6114754" cy="4654797"/>
          </a:xfrm>
          <a:prstGeom prst="rect">
            <a:avLst/>
          </a:prstGeom>
          <a:noFill/>
          <a:ln w="9525">
            <a:noFill/>
            <a:miter lim="800000"/>
            <a:headEnd/>
            <a:tailEnd/>
          </a:ln>
        </p:spPr>
      </p:pic>
      <p:sp>
        <p:nvSpPr>
          <p:cNvPr id="8" name="CaixaDeTexto 7"/>
          <p:cNvSpPr txBox="1"/>
          <p:nvPr/>
        </p:nvSpPr>
        <p:spPr>
          <a:xfrm>
            <a:off x="327546" y="105847"/>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Apetite a risco </a:t>
            </a:r>
          </a:p>
          <a:p>
            <a:pPr algn="ctr"/>
            <a:endParaRPr lang="pt-BR" dirty="0">
              <a:solidFill>
                <a:schemeClr val="bg1"/>
              </a:solidFill>
              <a:effectLst>
                <a:outerShdw blurRad="38100" dist="38100" dir="2700000" algn="tl">
                  <a:srgbClr val="000000">
                    <a:alpha val="43137"/>
                  </a:srgbClr>
                </a:outerShdw>
              </a:effectLst>
            </a:endParaRPr>
          </a:p>
        </p:txBody>
      </p:sp>
      <p:sp>
        <p:nvSpPr>
          <p:cNvPr id="7" name="Retângulo 6"/>
          <p:cNvSpPr/>
          <p:nvPr/>
        </p:nvSpPr>
        <p:spPr>
          <a:xfrm>
            <a:off x="11873552" y="6457890"/>
            <a:ext cx="351454" cy="400110"/>
          </a:xfrm>
          <a:prstGeom prst="rect">
            <a:avLst/>
          </a:prstGeom>
          <a:noFill/>
        </p:spPr>
        <p:txBody>
          <a:bodyPr wrap="square" lIns="91440" tIns="45720" rIns="91440" bIns="45720">
            <a:spAutoFit/>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pt-BR" sz="2000" b="1" cap="none" spc="50" dirty="0">
                <a:ln w="9525" cmpd="sng">
                  <a:solidFill>
                    <a:schemeClr val="accent1"/>
                  </a:solidFill>
                  <a:prstDash val="solid"/>
                </a:ln>
                <a:solidFill>
                  <a:srgbClr val="70AD47">
                    <a:tint val="1000"/>
                  </a:srgbClr>
                </a:solidFill>
                <a:effectLst>
                  <a:glow rad="38100">
                    <a:schemeClr val="accent1">
                      <a:alpha val="40000"/>
                    </a:schemeClr>
                  </a:glow>
                </a:effectLst>
              </a:rPr>
              <a:t>A</a:t>
            </a:r>
          </a:p>
        </p:txBody>
      </p:sp>
      <p:pic>
        <p:nvPicPr>
          <p:cNvPr id="2" name="Image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8528" y="1628800"/>
            <a:ext cx="648072" cy="567579"/>
          </a:xfrm>
          <a:prstGeom prst="rect">
            <a:avLst/>
          </a:prstGeom>
        </p:spPr>
      </p:pic>
      <p:sp>
        <p:nvSpPr>
          <p:cNvPr id="9"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555694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9754" y="1412775"/>
            <a:ext cx="11481726" cy="4971446"/>
          </a:xfrm>
        </p:spPr>
        <p:txBody>
          <a:bodyPr/>
          <a:lstStyle/>
          <a:p>
            <a:pPr algn="just">
              <a:buClr>
                <a:srgbClr val="0070C0"/>
              </a:buClr>
              <a:buFont typeface="Wingdings" panose="05000000000000000000" pitchFamily="2" charset="2"/>
              <a:buChar char="ü"/>
            </a:pPr>
            <a:r>
              <a:rPr lang="pt-BR" sz="2000" dirty="0" smtClean="0"/>
              <a:t>Pelo COSO (2007), “o apetite a riscos é a quantidade de risco estabelecida, de modo amplo, que uma organização está disposta a aceitas na busca de sua missão/visão de futuro, enquanto a </a:t>
            </a:r>
            <a:r>
              <a:rPr lang="pt-BR" sz="2000" dirty="0" smtClean="0">
                <a:solidFill>
                  <a:srgbClr val="0070C0"/>
                </a:solidFill>
              </a:rPr>
              <a:t>tolerância a risco </a:t>
            </a:r>
            <a:r>
              <a:rPr lang="pt-BR" sz="2000" dirty="0" smtClean="0"/>
              <a:t>é o nível aceitável de variação referente à realização dos objetivos” (cf. MIRANDA, </a:t>
            </a:r>
            <a:r>
              <a:rPr lang="pt-BR" sz="2000" dirty="0"/>
              <a:t>Rodrigo Fontenelle de </a:t>
            </a:r>
            <a:r>
              <a:rPr lang="pt-BR" sz="2000" dirty="0" smtClean="0"/>
              <a:t>A. </a:t>
            </a:r>
            <a:r>
              <a:rPr lang="pt-BR" sz="2000" i="1" dirty="0" smtClean="0"/>
              <a:t>Op. cit</a:t>
            </a:r>
            <a:r>
              <a:rPr lang="pt-BR" sz="2000" dirty="0" smtClean="0"/>
              <a:t>., p. 110).</a:t>
            </a:r>
          </a:p>
          <a:p>
            <a:pPr algn="just">
              <a:buClr>
                <a:srgbClr val="0070C0"/>
              </a:buClr>
              <a:buFont typeface="Wingdings" panose="05000000000000000000" pitchFamily="2" charset="2"/>
              <a:buChar char="ü"/>
            </a:pPr>
            <a:r>
              <a:rPr lang="pt-BR" sz="2000" dirty="0" smtClean="0"/>
              <a:t>Pelo COSO (2016), “apetite a riscos se refere aos tipos e quantidades de riscos, no sentido mais amplo, que uma organização está disposta a aceitar em busca para agregar valor. Já a </a:t>
            </a:r>
            <a:r>
              <a:rPr lang="pt-BR" sz="2000" dirty="0" smtClean="0">
                <a:solidFill>
                  <a:srgbClr val="0070C0"/>
                </a:solidFill>
              </a:rPr>
              <a:t>tolerância a riscos </a:t>
            </a:r>
            <a:r>
              <a:rPr lang="pt-BR" sz="2000" dirty="0" smtClean="0"/>
              <a:t>representa a variação aceitável em desempenho, intimamente ligada com o apetite de riscos” (cf</a:t>
            </a:r>
            <a:r>
              <a:rPr lang="pt-BR" sz="2000" dirty="0"/>
              <a:t>. MIRANDA, Rodrigo Fontenelle de A. </a:t>
            </a:r>
            <a:r>
              <a:rPr lang="pt-BR" sz="2000" i="1" dirty="0"/>
              <a:t>Op. cit</a:t>
            </a:r>
            <a:r>
              <a:rPr lang="pt-BR" sz="2000" dirty="0"/>
              <a:t>., p. 110</a:t>
            </a:r>
            <a:r>
              <a:rPr lang="pt-BR" sz="2000" dirty="0" smtClean="0"/>
              <a:t>).</a:t>
            </a:r>
            <a:endParaRPr lang="pt-BR" sz="2000" dirty="0"/>
          </a:p>
          <a:p>
            <a:pPr algn="just">
              <a:buClr>
                <a:srgbClr val="0070C0"/>
              </a:buClr>
              <a:buFont typeface="Wingdings" panose="05000000000000000000" pitchFamily="2" charset="2"/>
              <a:buChar char="ü"/>
            </a:pPr>
            <a:r>
              <a:rPr lang="pt-BR" sz="2000" dirty="0" smtClean="0"/>
              <a:t>Segundo o IBGC (2017), “enquanto apetite de riscos é uma análise </a:t>
            </a:r>
            <a:r>
              <a:rPr lang="pt-BR" sz="2000" i="1" dirty="0" err="1" smtClean="0"/>
              <a:t>ex-ante</a:t>
            </a:r>
            <a:r>
              <a:rPr lang="pt-BR" sz="2000" dirty="0" smtClean="0"/>
              <a:t>, </a:t>
            </a:r>
            <a:r>
              <a:rPr lang="pt-BR" sz="2000" dirty="0" smtClean="0">
                <a:solidFill>
                  <a:srgbClr val="0070C0"/>
                </a:solidFill>
              </a:rPr>
              <a:t>tolerância ao risco </a:t>
            </a:r>
            <a:r>
              <a:rPr lang="pt-BR" sz="2000" dirty="0" smtClean="0"/>
              <a:t>diz respeito ao nível aceitável de variabilidade na realização das metas e objetivos definidos, sendo considerada uma atividade mais associada ao monitoramento, </a:t>
            </a:r>
            <a:r>
              <a:rPr lang="pt-BR" sz="2000" i="1" dirty="0" err="1" smtClean="0"/>
              <a:t>ex-post</a:t>
            </a:r>
            <a:r>
              <a:rPr lang="pt-BR" sz="2000" dirty="0" smtClean="0"/>
              <a:t>” (cf</a:t>
            </a:r>
            <a:r>
              <a:rPr lang="pt-BR" sz="2000" dirty="0"/>
              <a:t>. MIRANDA, Rodrigo Fontenelle de A. </a:t>
            </a:r>
            <a:r>
              <a:rPr lang="pt-BR" sz="2000" i="1" dirty="0"/>
              <a:t>Op. cit</a:t>
            </a:r>
            <a:r>
              <a:rPr lang="pt-BR" sz="2000" dirty="0"/>
              <a:t>., p. 110</a:t>
            </a:r>
            <a:r>
              <a:rPr lang="pt-BR" sz="2000" dirty="0" smtClean="0"/>
              <a:t>).</a:t>
            </a:r>
          </a:p>
          <a:p>
            <a:pPr algn="just">
              <a:buClr>
                <a:srgbClr val="0070C0"/>
              </a:buClr>
              <a:buFont typeface="Wingdings" panose="05000000000000000000" pitchFamily="2" charset="2"/>
              <a:buChar char="ü"/>
            </a:pPr>
            <a:r>
              <a:rPr lang="pt-BR" sz="2000" dirty="0"/>
              <a:t>O</a:t>
            </a:r>
            <a:r>
              <a:rPr lang="pt-BR" sz="2000" dirty="0" smtClean="0"/>
              <a:t> ISO </a:t>
            </a:r>
            <a:r>
              <a:rPr lang="pt-BR" sz="2000" i="1" dirty="0" err="1" smtClean="0"/>
              <a:t>Guide</a:t>
            </a:r>
            <a:r>
              <a:rPr lang="pt-BR" sz="2000" dirty="0" smtClean="0"/>
              <a:t> 73 “conceitua </a:t>
            </a:r>
            <a:r>
              <a:rPr lang="pt-BR" sz="2000" dirty="0" smtClean="0">
                <a:solidFill>
                  <a:srgbClr val="0070C0"/>
                </a:solidFill>
              </a:rPr>
              <a:t>tolerância a riscos </a:t>
            </a:r>
            <a:r>
              <a:rPr lang="pt-BR" sz="2000" dirty="0" smtClean="0"/>
              <a:t>como a disposição da organização ou parte interessada em suportar o risco, após o tratamento, a fim de atingir seus objetivos, sendo que esta pode ser influenciada por requisitos legais ou regulatórios” </a:t>
            </a:r>
            <a:r>
              <a:rPr lang="pt-BR" sz="2000" dirty="0"/>
              <a:t>(cf. MIRANDA, Rodrigo Fontenelle de A. </a:t>
            </a:r>
            <a:r>
              <a:rPr lang="pt-BR" sz="2000" i="1" dirty="0"/>
              <a:t>Op. cit</a:t>
            </a:r>
            <a:r>
              <a:rPr lang="pt-BR" sz="2000" dirty="0"/>
              <a:t>., p. </a:t>
            </a:r>
            <a:r>
              <a:rPr lang="pt-BR" sz="2000" dirty="0" smtClean="0"/>
              <a:t>111).</a:t>
            </a:r>
            <a:endParaRPr lang="pt-BR" sz="2000" dirty="0"/>
          </a:p>
          <a:p>
            <a:pPr algn="just">
              <a:buClr>
                <a:srgbClr val="0070C0"/>
              </a:buClr>
              <a:buFont typeface="Wingdings" panose="05000000000000000000" pitchFamily="2" charset="2"/>
              <a:buChar char="ü"/>
            </a:pPr>
            <a:r>
              <a:rPr lang="pt-BR" sz="2000" dirty="0" smtClean="0"/>
              <a:t> </a:t>
            </a:r>
            <a:endParaRPr lang="pt-BR" sz="2000" dirty="0"/>
          </a:p>
          <a:p>
            <a:pPr algn="just">
              <a:buClr>
                <a:srgbClr val="0070C0"/>
              </a:buClr>
              <a:buFont typeface="Wingdings" panose="05000000000000000000" pitchFamily="2" charset="2"/>
              <a:buChar char="ü"/>
            </a:pPr>
            <a:endParaRPr lang="pt-BR" sz="2000" dirty="0"/>
          </a:p>
        </p:txBody>
      </p:sp>
      <p:sp>
        <p:nvSpPr>
          <p:cNvPr id="8" name="CaixaDeTexto 7"/>
          <p:cNvSpPr txBox="1"/>
          <p:nvPr/>
        </p:nvSpPr>
        <p:spPr>
          <a:xfrm>
            <a:off x="327546" y="105847"/>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Tolerância a riscos: conceito em evolução </a:t>
            </a:r>
            <a:endPar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pt-BR" dirty="0">
              <a:solidFill>
                <a:schemeClr val="bg1"/>
              </a:solidFill>
              <a:effectLst>
                <a:outerShdw blurRad="38100" dist="38100" dir="2700000" algn="tl">
                  <a:srgbClr val="000000">
                    <a:alpha val="43137"/>
                  </a:srgbClr>
                </a:outerShdw>
              </a:effectLst>
            </a:endParaRPr>
          </a:p>
        </p:txBody>
      </p:sp>
      <p:sp>
        <p:nvSpPr>
          <p:cNvPr id="7" name="Retângulo 6"/>
          <p:cNvSpPr/>
          <p:nvPr/>
        </p:nvSpPr>
        <p:spPr>
          <a:xfrm>
            <a:off x="11873552" y="6457890"/>
            <a:ext cx="351454" cy="400110"/>
          </a:xfrm>
          <a:prstGeom prst="rect">
            <a:avLst/>
          </a:prstGeom>
          <a:noFill/>
        </p:spPr>
        <p:txBody>
          <a:bodyPr wrap="square" lIns="91440" tIns="45720" rIns="91440" bIns="45720">
            <a:spAutoFit/>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pt-BR" sz="2000" b="1" cap="none" spc="50" dirty="0">
                <a:ln w="9525" cmpd="sng">
                  <a:solidFill>
                    <a:schemeClr val="accent1"/>
                  </a:solidFill>
                  <a:prstDash val="solid"/>
                </a:ln>
                <a:solidFill>
                  <a:srgbClr val="70AD47">
                    <a:tint val="1000"/>
                  </a:srgbClr>
                </a:solidFill>
                <a:effectLst>
                  <a:glow rad="38100">
                    <a:schemeClr val="accent1">
                      <a:alpha val="40000"/>
                    </a:schemeClr>
                  </a:glow>
                </a:effectLst>
              </a:rPr>
              <a:t>A</a:t>
            </a:r>
          </a:p>
        </p:txBody>
      </p:sp>
      <p:sp>
        <p:nvSpPr>
          <p:cNvPr id="9"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50412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9754" y="1363614"/>
            <a:ext cx="11481726" cy="3168353"/>
          </a:xfrm>
        </p:spPr>
        <p:txBody>
          <a:bodyPr/>
          <a:lstStyle/>
          <a:p>
            <a:pPr algn="just">
              <a:buClr>
                <a:srgbClr val="0070C0"/>
              </a:buClr>
              <a:buFont typeface="Wingdings" panose="05000000000000000000" pitchFamily="2" charset="2"/>
              <a:buChar char="ü"/>
            </a:pPr>
            <a:r>
              <a:rPr lang="pt-BR" sz="2000" dirty="0" smtClean="0"/>
              <a:t>Pelo </a:t>
            </a:r>
            <a:r>
              <a:rPr lang="pt-BR" sz="2000" i="1" dirty="0" err="1" smtClean="0"/>
              <a:t>ghost-writer</a:t>
            </a:r>
            <a:r>
              <a:rPr lang="pt-BR" sz="2000" dirty="0" smtClean="0"/>
              <a:t> da IN Conjunta MP/CGU nº 01/2016, “a </a:t>
            </a:r>
            <a:r>
              <a:rPr lang="pt-BR" sz="2000" dirty="0" smtClean="0">
                <a:solidFill>
                  <a:srgbClr val="0070C0"/>
                </a:solidFill>
              </a:rPr>
              <a:t>tolerância ao risco </a:t>
            </a:r>
            <a:r>
              <a:rPr lang="pt-BR" sz="2000" dirty="0" smtClean="0"/>
              <a:t>é o nível de risco que uma organização pode aceitar em termos individuais do risco, enquanto que o apetite de risco é o risco total que a organização pode suportar em determinado perfil de risco, geralmente expresso em conjunto. A </a:t>
            </a:r>
            <a:r>
              <a:rPr lang="pt-BR" sz="2000" dirty="0" smtClean="0">
                <a:solidFill>
                  <a:srgbClr val="0070C0"/>
                </a:solidFill>
              </a:rPr>
              <a:t>tolerância ao risco </a:t>
            </a:r>
            <a:r>
              <a:rPr lang="pt-BR" sz="2000" dirty="0" smtClean="0"/>
              <a:t>está relacionada à aceitação dos resultados de um risco se eles ocorrerem, e ter os recursos e controles adequados para absorver ou ‘tolerar’ ou risco dado, expressado em critérios de risco, sejam eles qualitativos e/ou quantitativos. Por outro lado, o apetite de riscos está relacionado com a estratégia de longo prazo do que precisa ser alcançado e os recursos disponíveis para alcançá-lo” </a:t>
            </a:r>
            <a:r>
              <a:rPr lang="pt-BR" sz="2000" dirty="0"/>
              <a:t>(cf. MIRANDA, Rodrigo Fontenelle de A. </a:t>
            </a:r>
            <a:r>
              <a:rPr lang="pt-BR" sz="2000" i="1" dirty="0"/>
              <a:t>Op. cit</a:t>
            </a:r>
            <a:r>
              <a:rPr lang="pt-BR" sz="2000" dirty="0"/>
              <a:t>., p. </a:t>
            </a:r>
            <a:r>
              <a:rPr lang="pt-BR" sz="2000" dirty="0" smtClean="0"/>
              <a:t>111).</a:t>
            </a:r>
            <a:endParaRPr lang="pt-BR" sz="2000" dirty="0"/>
          </a:p>
          <a:p>
            <a:pPr algn="just">
              <a:buClr>
                <a:srgbClr val="0070C0"/>
              </a:buClr>
              <a:buFont typeface="Wingdings" panose="05000000000000000000" pitchFamily="2" charset="2"/>
              <a:buChar char="ü"/>
            </a:pPr>
            <a:r>
              <a:rPr lang="pt-BR" sz="2000" dirty="0" smtClean="0"/>
              <a:t>“A definição e diferenciação de apetite e </a:t>
            </a:r>
            <a:r>
              <a:rPr lang="pt-BR" sz="2000" dirty="0" smtClean="0">
                <a:solidFill>
                  <a:srgbClr val="0070C0"/>
                </a:solidFill>
              </a:rPr>
              <a:t>tolerância a riscos </a:t>
            </a:r>
            <a:r>
              <a:rPr lang="pt-BR" sz="2000" dirty="0" smtClean="0"/>
              <a:t>é sempre um assunto que gera discussões e falta de consenso em uma organização” </a:t>
            </a:r>
            <a:r>
              <a:rPr lang="pt-BR" sz="2000" dirty="0"/>
              <a:t>(cf. MIRANDA, Rodrigo Fontenelle de A. </a:t>
            </a:r>
            <a:r>
              <a:rPr lang="pt-BR" sz="2000" i="1" dirty="0"/>
              <a:t>Op. cit</a:t>
            </a:r>
            <a:r>
              <a:rPr lang="pt-BR" sz="2000" dirty="0"/>
              <a:t>., p. </a:t>
            </a:r>
            <a:r>
              <a:rPr lang="pt-BR" sz="2000" dirty="0" smtClean="0"/>
              <a:t>111).</a:t>
            </a:r>
            <a:endParaRPr lang="pt-BR" sz="2000" dirty="0"/>
          </a:p>
        </p:txBody>
      </p:sp>
      <p:sp>
        <p:nvSpPr>
          <p:cNvPr id="8" name="CaixaDeTexto 7"/>
          <p:cNvSpPr txBox="1"/>
          <p:nvPr/>
        </p:nvSpPr>
        <p:spPr>
          <a:xfrm>
            <a:off x="327546" y="105847"/>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Tolerância a riscos: </a:t>
            </a:r>
            <a:r>
              <a:rPr lang="pt-B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uma conceituação aceitável </a:t>
            </a:r>
            <a:endPar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pt-BR" dirty="0">
              <a:solidFill>
                <a:schemeClr val="bg1"/>
              </a:solidFill>
              <a:effectLst>
                <a:outerShdw blurRad="38100" dist="38100" dir="2700000" algn="tl">
                  <a:srgbClr val="000000">
                    <a:alpha val="43137"/>
                  </a:srgbClr>
                </a:outerShdw>
              </a:effectLst>
            </a:endParaRPr>
          </a:p>
        </p:txBody>
      </p:sp>
      <p:sp>
        <p:nvSpPr>
          <p:cNvPr id="7" name="Retângulo 6"/>
          <p:cNvSpPr/>
          <p:nvPr/>
        </p:nvSpPr>
        <p:spPr>
          <a:xfrm>
            <a:off x="11873552" y="6457890"/>
            <a:ext cx="351454" cy="400110"/>
          </a:xfrm>
          <a:prstGeom prst="rect">
            <a:avLst/>
          </a:prstGeom>
          <a:noFill/>
        </p:spPr>
        <p:txBody>
          <a:bodyPr wrap="square" lIns="91440" tIns="45720" rIns="91440" bIns="45720">
            <a:spAutoFit/>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pt-BR" sz="2000" b="1" cap="none" spc="50" dirty="0">
                <a:ln w="9525" cmpd="sng">
                  <a:solidFill>
                    <a:schemeClr val="accent1"/>
                  </a:solidFill>
                  <a:prstDash val="solid"/>
                </a:ln>
                <a:solidFill>
                  <a:srgbClr val="70AD47">
                    <a:tint val="1000"/>
                  </a:srgbClr>
                </a:solidFill>
                <a:effectLst>
                  <a:glow rad="38100">
                    <a:schemeClr val="accent1">
                      <a:alpha val="40000"/>
                    </a:schemeClr>
                  </a:glow>
                </a:effectLst>
              </a:rPr>
              <a:t>A</a:t>
            </a:r>
          </a:p>
        </p:txBody>
      </p:sp>
      <p:sp>
        <p:nvSpPr>
          <p:cNvPr id="9"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2467201034"/>
              </p:ext>
            </p:extLst>
          </p:nvPr>
        </p:nvGraphicFramePr>
        <p:xfrm>
          <a:off x="2927648" y="4614954"/>
          <a:ext cx="6336704" cy="1483360"/>
        </p:xfrm>
        <a:graphic>
          <a:graphicData uri="http://schemas.openxmlformats.org/drawingml/2006/table">
            <a:tbl>
              <a:tblPr firstRow="1" bandRow="1">
                <a:tableStyleId>{5C22544A-7EE6-4342-B048-85BDC9FD1C3A}</a:tableStyleId>
              </a:tblPr>
              <a:tblGrid>
                <a:gridCol w="3024336"/>
                <a:gridCol w="3312368"/>
              </a:tblGrid>
              <a:tr h="370840">
                <a:tc>
                  <a:txBody>
                    <a:bodyPr/>
                    <a:lstStyle/>
                    <a:p>
                      <a:pPr algn="ctr"/>
                      <a:r>
                        <a:rPr lang="pt-BR" dirty="0" smtClean="0"/>
                        <a:t>APETITE DE RISCO</a:t>
                      </a:r>
                      <a:endParaRPr lang="pt-BR" dirty="0"/>
                    </a:p>
                  </a:txBody>
                  <a:tcPr/>
                </a:tc>
                <a:tc>
                  <a:txBody>
                    <a:bodyPr/>
                    <a:lstStyle/>
                    <a:p>
                      <a:pPr algn="ctr"/>
                      <a:r>
                        <a:rPr lang="pt-BR" dirty="0" smtClean="0"/>
                        <a:t>TOLERÂNCIA A RISCOS</a:t>
                      </a:r>
                      <a:endParaRPr lang="pt-BR" dirty="0"/>
                    </a:p>
                  </a:txBody>
                  <a:tcPr/>
                </a:tc>
              </a:tr>
              <a:tr h="370840">
                <a:tc>
                  <a:txBody>
                    <a:bodyPr/>
                    <a:lstStyle/>
                    <a:p>
                      <a:pPr algn="ctr"/>
                      <a:r>
                        <a:rPr lang="pt-BR" dirty="0" smtClean="0"/>
                        <a:t>Estratégico</a:t>
                      </a:r>
                      <a:endParaRPr lang="pt-BR" dirty="0"/>
                    </a:p>
                  </a:txBody>
                  <a:tcPr/>
                </a:tc>
                <a:tc>
                  <a:txBody>
                    <a:bodyPr/>
                    <a:lstStyle/>
                    <a:p>
                      <a:pPr algn="ctr"/>
                      <a:r>
                        <a:rPr lang="pt-BR" dirty="0" smtClean="0"/>
                        <a:t>Tático e operacional</a:t>
                      </a:r>
                      <a:endParaRPr lang="pt-BR" dirty="0"/>
                    </a:p>
                  </a:txBody>
                  <a:tcPr/>
                </a:tc>
              </a:tr>
              <a:tr h="370840">
                <a:tc>
                  <a:txBody>
                    <a:bodyPr/>
                    <a:lstStyle/>
                    <a:p>
                      <a:pPr algn="ctr"/>
                      <a:r>
                        <a:rPr lang="pt-BR" i="1" dirty="0" err="1" smtClean="0"/>
                        <a:t>Ex-ante</a:t>
                      </a:r>
                      <a:endParaRPr lang="pt-BR" i="1" dirty="0"/>
                    </a:p>
                  </a:txBody>
                  <a:tcPr/>
                </a:tc>
                <a:tc>
                  <a:txBody>
                    <a:bodyPr/>
                    <a:lstStyle/>
                    <a:p>
                      <a:pPr algn="ctr"/>
                      <a:r>
                        <a:rPr lang="pt-BR" i="1" dirty="0" err="1" smtClean="0"/>
                        <a:t>Ex-post</a:t>
                      </a:r>
                      <a:endParaRPr lang="pt-BR" i="1" dirty="0"/>
                    </a:p>
                  </a:txBody>
                  <a:tcPr/>
                </a:tc>
              </a:tr>
              <a:tr h="370840">
                <a:tc>
                  <a:txBody>
                    <a:bodyPr/>
                    <a:lstStyle/>
                    <a:p>
                      <a:pPr algn="ctr"/>
                      <a:r>
                        <a:rPr lang="pt-BR" dirty="0" smtClean="0"/>
                        <a:t>Amplo</a:t>
                      </a:r>
                      <a:endParaRPr lang="pt-BR" dirty="0"/>
                    </a:p>
                  </a:txBody>
                  <a:tcPr/>
                </a:tc>
                <a:tc>
                  <a:txBody>
                    <a:bodyPr/>
                    <a:lstStyle/>
                    <a:p>
                      <a:pPr algn="ctr"/>
                      <a:r>
                        <a:rPr lang="pt-BR" dirty="0" smtClean="0"/>
                        <a:t>Variação de desempenho</a:t>
                      </a:r>
                      <a:endParaRPr lang="pt-BR" dirty="0"/>
                    </a:p>
                  </a:txBody>
                  <a:tcPr/>
                </a:tc>
              </a:tr>
            </a:tbl>
          </a:graphicData>
        </a:graphic>
      </p:graphicFrame>
      <p:sp>
        <p:nvSpPr>
          <p:cNvPr id="4" name="CaixaDeTexto 3"/>
          <p:cNvSpPr txBox="1"/>
          <p:nvPr/>
        </p:nvSpPr>
        <p:spPr>
          <a:xfrm>
            <a:off x="2852176" y="6058728"/>
            <a:ext cx="3578224" cy="246221"/>
          </a:xfrm>
          <a:prstGeom prst="rect">
            <a:avLst/>
          </a:prstGeom>
          <a:noFill/>
        </p:spPr>
        <p:txBody>
          <a:bodyPr wrap="none" rtlCol="0">
            <a:spAutoFit/>
          </a:bodyPr>
          <a:lstStyle/>
          <a:p>
            <a:r>
              <a:rPr lang="pt-BR" sz="1000" dirty="0" smtClean="0"/>
              <a:t>Fonte: </a:t>
            </a:r>
            <a:r>
              <a:rPr lang="pt-BR" sz="1000" dirty="0"/>
              <a:t>MIRANDA, Rodrigo Fontenelle de A. </a:t>
            </a:r>
            <a:r>
              <a:rPr lang="pt-BR" sz="1000" i="1" dirty="0" smtClean="0"/>
              <a:t>Op. cit</a:t>
            </a:r>
            <a:r>
              <a:rPr lang="pt-BR" sz="1000" dirty="0" smtClean="0"/>
              <a:t>., p. 113.</a:t>
            </a:r>
            <a:endParaRPr lang="pt-BR" sz="1000" dirty="0"/>
          </a:p>
        </p:txBody>
      </p:sp>
    </p:spTree>
    <p:extLst>
      <p:ext uri="{BB962C8B-B14F-4D97-AF65-F5344CB8AC3E}">
        <p14:creationId xmlns:p14="http://schemas.microsoft.com/office/powerpoint/2010/main" val="40304643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327546" y="137378"/>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Respostas aos riscos do projeto - PMBOK</a:t>
            </a:r>
          </a:p>
          <a:p>
            <a:pPr algn="ctr"/>
            <a:endParaRPr lang="pt-BR" dirty="0">
              <a:solidFill>
                <a:schemeClr val="bg1"/>
              </a:solidFill>
              <a:effectLst>
                <a:outerShdw blurRad="38100" dist="38100" dir="2700000" algn="tl">
                  <a:srgbClr val="000000">
                    <a:alpha val="43137"/>
                  </a:srgbClr>
                </a:outerShdw>
              </a:effectLst>
            </a:endParaRPr>
          </a:p>
        </p:txBody>
      </p:sp>
      <p:pic>
        <p:nvPicPr>
          <p:cNvPr id="3" name="Imagem 2"/>
          <p:cNvPicPr>
            <a:picLocks noChangeAspect="1"/>
          </p:cNvPicPr>
          <p:nvPr/>
        </p:nvPicPr>
        <p:blipFill rotWithShape="1">
          <a:blip r:embed="rId2">
            <a:extLst>
              <a:ext uri="{28A0092B-C50C-407E-A947-70E740481C1C}">
                <a14:useLocalDpi xmlns:a14="http://schemas.microsoft.com/office/drawing/2010/main" val="0"/>
              </a:ext>
            </a:extLst>
          </a:blip>
          <a:srcRect b="16457"/>
          <a:stretch/>
        </p:blipFill>
        <p:spPr>
          <a:xfrm>
            <a:off x="359755" y="1620519"/>
            <a:ext cx="11490960" cy="3248641"/>
          </a:xfrm>
          <a:prstGeom prst="rect">
            <a:avLst/>
          </a:prstGeom>
          <a:ln>
            <a:noFill/>
          </a:ln>
          <a:effectLst>
            <a:outerShdw blurRad="292100" dist="139700" dir="2700000" algn="tl" rotWithShape="0">
              <a:srgbClr val="333333">
                <a:alpha val="65000"/>
              </a:srgbClr>
            </a:outerShdw>
          </a:effectLst>
        </p:spPr>
      </p:pic>
      <p:sp>
        <p:nvSpPr>
          <p:cNvPr id="5"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73658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467" y="0"/>
            <a:ext cx="9147533" cy="6858000"/>
          </a:xfrm>
          <a:prstGeom prst="rect">
            <a:avLst/>
          </a:prstGeom>
        </p:spPr>
      </p:pic>
      <p:pic>
        <p:nvPicPr>
          <p:cNvPr id="3" name="Imagem 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63352" y="2038442"/>
            <a:ext cx="2781115" cy="2781115"/>
          </a:xfrm>
          <a:prstGeom prst="rect">
            <a:avLst/>
          </a:prstGeom>
        </p:spPr>
      </p:pic>
      <p:sp>
        <p:nvSpPr>
          <p:cNvPr id="4" name="Retângulo 3"/>
          <p:cNvSpPr/>
          <p:nvPr/>
        </p:nvSpPr>
        <p:spPr>
          <a:xfrm>
            <a:off x="6013976" y="1412776"/>
            <a:ext cx="1177642" cy="432048"/>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ângulo 4"/>
          <p:cNvSpPr/>
          <p:nvPr/>
        </p:nvSpPr>
        <p:spPr>
          <a:xfrm>
            <a:off x="7238112" y="1412776"/>
            <a:ext cx="3137356" cy="432048"/>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xaDeTexto 5"/>
          <p:cNvSpPr txBox="1"/>
          <p:nvPr/>
        </p:nvSpPr>
        <p:spPr>
          <a:xfrm>
            <a:off x="6151391" y="819839"/>
            <a:ext cx="715260" cy="369332"/>
          </a:xfrm>
          <a:prstGeom prst="rect">
            <a:avLst/>
          </a:prstGeom>
          <a:noFill/>
        </p:spPr>
        <p:txBody>
          <a:bodyPr wrap="none" rtlCol="0">
            <a:spAutoFit/>
          </a:bodyPr>
          <a:lstStyle/>
          <a:p>
            <a:r>
              <a:rPr lang="pt-BR" b="1" dirty="0">
                <a:solidFill>
                  <a:schemeClr val="accent5">
                    <a:lumMod val="75000"/>
                  </a:schemeClr>
                </a:solidFill>
                <a:latin typeface="Miriam" panose="020B0502050101010101" pitchFamily="34" charset="-79"/>
                <a:cs typeface="Miriam" panose="020B0502050101010101" pitchFamily="34" charset="-79"/>
              </a:rPr>
              <a:t>Fonte</a:t>
            </a:r>
            <a:endParaRPr lang="en-US" b="1" dirty="0">
              <a:solidFill>
                <a:schemeClr val="accent5">
                  <a:lumMod val="75000"/>
                </a:schemeClr>
              </a:solidFill>
              <a:latin typeface="Miriam" panose="020B0502050101010101" pitchFamily="34" charset="-79"/>
              <a:cs typeface="Miriam" panose="020B0502050101010101" pitchFamily="34" charset="-79"/>
            </a:endParaRPr>
          </a:p>
        </p:txBody>
      </p:sp>
      <p:sp>
        <p:nvSpPr>
          <p:cNvPr id="7" name="CaixaDeTexto 6"/>
          <p:cNvSpPr txBox="1"/>
          <p:nvPr/>
        </p:nvSpPr>
        <p:spPr>
          <a:xfrm>
            <a:off x="7742235" y="824897"/>
            <a:ext cx="1616148" cy="369332"/>
          </a:xfrm>
          <a:prstGeom prst="rect">
            <a:avLst/>
          </a:prstGeom>
          <a:noFill/>
        </p:spPr>
        <p:txBody>
          <a:bodyPr wrap="none" rtlCol="0">
            <a:spAutoFit/>
          </a:bodyPr>
          <a:lstStyle/>
          <a:p>
            <a:r>
              <a:rPr lang="pt-BR" b="1" dirty="0">
                <a:solidFill>
                  <a:schemeClr val="accent5">
                    <a:lumMod val="75000"/>
                  </a:schemeClr>
                </a:solidFill>
                <a:latin typeface="Miriam" panose="020B0502050101010101" pitchFamily="34" charset="-79"/>
                <a:cs typeface="Miriam" panose="020B0502050101010101" pitchFamily="34" charset="-79"/>
              </a:rPr>
              <a:t>Vulnerabilidade</a:t>
            </a:r>
            <a:endParaRPr lang="en-US" b="1" dirty="0">
              <a:solidFill>
                <a:schemeClr val="accent5">
                  <a:lumMod val="75000"/>
                </a:schemeClr>
              </a:solidFill>
              <a:latin typeface="Miriam" panose="020B0502050101010101" pitchFamily="34" charset="-79"/>
              <a:cs typeface="Miriam" panose="020B0502050101010101" pitchFamily="34" charset="-79"/>
            </a:endParaRPr>
          </a:p>
        </p:txBody>
      </p:sp>
      <p:sp>
        <p:nvSpPr>
          <p:cNvPr id="8" name="CaixaDeTexto 7"/>
          <p:cNvSpPr txBox="1"/>
          <p:nvPr/>
        </p:nvSpPr>
        <p:spPr>
          <a:xfrm>
            <a:off x="821514" y="280973"/>
            <a:ext cx="1628972" cy="369332"/>
          </a:xfrm>
          <a:prstGeom prst="rect">
            <a:avLst/>
          </a:prstGeom>
          <a:noFill/>
        </p:spPr>
        <p:txBody>
          <a:bodyPr wrap="none" rtlCol="0">
            <a:spAutoFit/>
          </a:bodyPr>
          <a:lstStyle/>
          <a:p>
            <a:r>
              <a:rPr lang="pt-BR" b="1" dirty="0">
                <a:solidFill>
                  <a:schemeClr val="accent5">
                    <a:lumMod val="75000"/>
                  </a:schemeClr>
                </a:solidFill>
                <a:latin typeface="Miriam" panose="020B0502050101010101" pitchFamily="34" charset="-79"/>
                <a:cs typeface="Miriam" panose="020B0502050101010101" pitchFamily="34" charset="-79"/>
              </a:rPr>
              <a:t>Evento de risco</a:t>
            </a:r>
            <a:endParaRPr lang="en-US" b="1" dirty="0">
              <a:solidFill>
                <a:schemeClr val="accent5">
                  <a:lumMod val="75000"/>
                </a:schemeClr>
              </a:solidFill>
              <a:latin typeface="Miriam" panose="020B0502050101010101" pitchFamily="34" charset="-79"/>
              <a:cs typeface="Miriam" panose="020B0502050101010101" pitchFamily="34" charset="-79"/>
            </a:endParaRPr>
          </a:p>
        </p:txBody>
      </p:sp>
      <p:sp>
        <p:nvSpPr>
          <p:cNvPr id="9" name="Seta para a Direita 8"/>
          <p:cNvSpPr/>
          <p:nvPr/>
        </p:nvSpPr>
        <p:spPr>
          <a:xfrm>
            <a:off x="2514035" y="373306"/>
            <a:ext cx="773653" cy="184666"/>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ixaDeTexto 9"/>
          <p:cNvSpPr txBox="1"/>
          <p:nvPr/>
        </p:nvSpPr>
        <p:spPr>
          <a:xfrm>
            <a:off x="320614" y="5099281"/>
            <a:ext cx="1941942" cy="923330"/>
          </a:xfrm>
          <a:prstGeom prst="rect">
            <a:avLst/>
          </a:prstGeom>
          <a:noFill/>
        </p:spPr>
        <p:txBody>
          <a:bodyPr wrap="square" rtlCol="0">
            <a:spAutoFit/>
          </a:bodyPr>
          <a:lstStyle/>
          <a:p>
            <a:pPr algn="ctr"/>
            <a:r>
              <a:rPr lang="pt-BR" b="1" dirty="0">
                <a:solidFill>
                  <a:schemeClr val="accent5">
                    <a:lumMod val="75000"/>
                  </a:schemeClr>
                </a:solidFill>
                <a:latin typeface="Miriam" panose="020B0502050101010101" pitchFamily="34" charset="-79"/>
                <a:cs typeface="Miriam" panose="020B0502050101010101" pitchFamily="34" charset="-79"/>
              </a:rPr>
              <a:t>Tratamento por controles internos</a:t>
            </a:r>
          </a:p>
          <a:p>
            <a:pPr algn="ctr"/>
            <a:r>
              <a:rPr lang="pt-BR" b="1" dirty="0">
                <a:solidFill>
                  <a:schemeClr val="accent5">
                    <a:lumMod val="75000"/>
                  </a:schemeClr>
                </a:solidFill>
                <a:latin typeface="Miriam" panose="020B0502050101010101" pitchFamily="34" charset="-79"/>
                <a:cs typeface="Miriam" panose="020B0502050101010101" pitchFamily="34" charset="-79"/>
              </a:rPr>
              <a:t>da gestão</a:t>
            </a:r>
          </a:p>
        </p:txBody>
      </p:sp>
      <p:sp>
        <p:nvSpPr>
          <p:cNvPr id="11" name="Seta para a Direita 10"/>
          <p:cNvSpPr/>
          <p:nvPr/>
        </p:nvSpPr>
        <p:spPr>
          <a:xfrm>
            <a:off x="2196944" y="5468165"/>
            <a:ext cx="773653" cy="184666"/>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ta para Baixo 11"/>
          <p:cNvSpPr/>
          <p:nvPr/>
        </p:nvSpPr>
        <p:spPr>
          <a:xfrm>
            <a:off x="6384032" y="1142677"/>
            <a:ext cx="218765" cy="223605"/>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eta para Baixo 12"/>
          <p:cNvSpPr/>
          <p:nvPr/>
        </p:nvSpPr>
        <p:spPr>
          <a:xfrm>
            <a:off x="8440926" y="1142676"/>
            <a:ext cx="218765" cy="223605"/>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ixaDeTexto 3"/>
          <p:cNvSpPr txBox="1"/>
          <p:nvPr/>
        </p:nvSpPr>
        <p:spPr>
          <a:xfrm>
            <a:off x="396240" y="641470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57295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47417" y="987293"/>
            <a:ext cx="11505201" cy="5000164"/>
          </a:xfrm>
        </p:spPr>
        <p:txBody>
          <a:bodyPr>
            <a:noAutofit/>
          </a:bodyPr>
          <a:lstStyle/>
          <a:p>
            <a:pPr marL="285750" lvl="2" indent="-285750" algn="just">
              <a:spcAft>
                <a:spcPts val="450"/>
              </a:spcAft>
              <a:buClr>
                <a:srgbClr val="00518E"/>
              </a:buClr>
              <a:buSzPct val="70000"/>
              <a:buFont typeface="Wingdings" panose="05000000000000000000" pitchFamily="2" charset="2"/>
              <a:buChar char="ü"/>
            </a:pPr>
            <a:r>
              <a:rPr lang="pt-BR" sz="1700" b="1" dirty="0">
                <a:solidFill>
                  <a:srgbClr val="0070C0"/>
                </a:solidFill>
                <a:latin typeface="Tahoma" panose="020B0604030504040204" pitchFamily="34" charset="0"/>
                <a:ea typeface="Tahoma" panose="020B0604030504040204" pitchFamily="34" charset="0"/>
                <a:cs typeface="Tahoma" panose="020B0604030504040204" pitchFamily="34" charset="0"/>
              </a:rPr>
              <a:t>Risco</a:t>
            </a:r>
            <a:r>
              <a:rPr lang="pt-BR" sz="1700" dirty="0">
                <a:latin typeface="Tahoma" panose="020B0604030504040204" pitchFamily="34" charset="0"/>
                <a:ea typeface="Tahoma" panose="020B0604030504040204" pitchFamily="34" charset="0"/>
                <a:cs typeface="Tahoma" panose="020B0604030504040204" pitchFamily="34" charset="0"/>
              </a:rPr>
              <a:t>: Empresas sem qualificação econômico-financeira adequada para a execução do objeto participando da licitação, levando a contratação de empresa incapaz de executar a avença, com consequente não obtenção do objeto contratado e descumprimento, pela contratada, das obrigações previstas em legislação específica e no contrato.</a:t>
            </a:r>
          </a:p>
          <a:p>
            <a:pPr marL="285750" lvl="2" indent="-285750" algn="just">
              <a:spcAft>
                <a:spcPts val="450"/>
              </a:spcAft>
              <a:buClr>
                <a:srgbClr val="00518E"/>
              </a:buClr>
              <a:buSzPct val="70000"/>
              <a:buFont typeface="Wingdings" panose="05000000000000000000" pitchFamily="2" charset="2"/>
              <a:buChar char="ü"/>
            </a:pPr>
            <a:r>
              <a:rPr lang="pt-BR" sz="1700" b="1" dirty="0">
                <a:solidFill>
                  <a:srgbClr val="0070C0"/>
                </a:solidFill>
                <a:latin typeface="Tahoma" panose="020B0604030504040204" pitchFamily="34" charset="0"/>
                <a:ea typeface="Tahoma" panose="020B0604030504040204" pitchFamily="34" charset="0"/>
                <a:cs typeface="Tahoma" panose="020B0604030504040204" pitchFamily="34" charset="0"/>
              </a:rPr>
              <a:t>Possível controle interno associado</a:t>
            </a:r>
            <a:r>
              <a:rPr lang="pt-BR" sz="1700" dirty="0">
                <a:latin typeface="Tahoma" panose="020B0604030504040204" pitchFamily="34" charset="0"/>
                <a:ea typeface="Tahoma" panose="020B0604030504040204" pitchFamily="34" charset="0"/>
                <a:cs typeface="Tahoma" panose="020B0604030504040204" pitchFamily="34" charset="0"/>
              </a:rPr>
              <a:t>: A equipe de planejamento da contratação inclui as seguintes exigências de qualificação econômico-financeira como condição de habilitação: a) índices de Liquidez Geral (LG), Liquidez Corrente (LC) e Solvência Geral (SG) superiores a 1 (um); b) no caso de contratação de serviços continuados, com emprego intensivo de mão-de-obra exclusiva, Capital Circulante Líquido (CCL) ou Capital de Giro (Ativo Circulante - Passivo Circulante) de, no mínimo, 16,66% (dezesseis inteiros e sessenta e seis centésimos por cento) do valor estimado para a contratação, índices calculados com base nas demonstrações contábeis do exercício social anterior ao da licitação;  c) patrimônio líquido igual ou superior a 10% (dez por cento) do valor estimado da contratação;  d) patrimônio líquido igual ou superior a 1/12 (um doze avos) do valor total dos contratos firmados pela licitante com a Administração Pública e com empresas privadas, vigentes na data de abertura da licitação (a exigência deverá ser comprovada por meio de declaração, acompanhada da Demonstração do Resultado do Exercício (DRE) relativa ao último exercício social, e se houver divergência superior a 10% (para cima ou para baixo) em relação à receita bruta discriminada na DRE, a licitante deverá apresentar as devidas justificativas para tal diferença); e) apresentação de certidão negativa de feitos sobre falência, recuperação judicial ou recuperação extrajudicial, expedida pelo distribuidor da sede do licitante.</a:t>
            </a:r>
          </a:p>
        </p:txBody>
      </p:sp>
      <p:sp>
        <p:nvSpPr>
          <p:cNvPr id="4" name="CaixaDeTexto 3"/>
          <p:cNvSpPr txBox="1"/>
          <p:nvPr/>
        </p:nvSpPr>
        <p:spPr>
          <a:xfrm>
            <a:off x="363184" y="5987456"/>
            <a:ext cx="11490960" cy="523220"/>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ctr">
              <a:defRPr>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1400" b="1" dirty="0">
                <a:latin typeface="Tahoma" panose="020B0604030504040204" pitchFamily="34" charset="0"/>
                <a:ea typeface="Tahoma" panose="020B0604030504040204" pitchFamily="34" charset="0"/>
                <a:cs typeface="Tahoma" panose="020B0604030504040204" pitchFamily="34" charset="0"/>
              </a:rPr>
              <a:t>A análise crítica deve levar em consideração a eficácia das ações tomadas</a:t>
            </a:r>
          </a:p>
          <a:p>
            <a:r>
              <a:rPr lang="pt-BR" sz="1400" b="1" dirty="0">
                <a:latin typeface="Tahoma" panose="020B0604030504040204" pitchFamily="34" charset="0"/>
                <a:ea typeface="Tahoma" panose="020B0604030504040204" pitchFamily="34" charset="0"/>
                <a:cs typeface="Tahoma" panose="020B0604030504040204" pitchFamily="34" charset="0"/>
              </a:rPr>
              <a:t>para tratar riscos e oportunidades (ISO/DIS 9001:2015, subseção 9.3.d).</a:t>
            </a:r>
          </a:p>
        </p:txBody>
      </p:sp>
      <p:sp>
        <p:nvSpPr>
          <p:cNvPr id="5" name="CaixaDeTexto 4"/>
          <p:cNvSpPr txBox="1"/>
          <p:nvPr/>
        </p:nvSpPr>
        <p:spPr>
          <a:xfrm>
            <a:off x="306613" y="125518"/>
            <a:ext cx="11546006" cy="7694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Exemplo de risco de qualificação econômico-financeira do RCA </a:t>
            </a:r>
            <a:r>
              <a:rPr lang="pt-BR" sz="16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(TC-008.759/2013-8, Acórdão nº 1.321/2014-TCU-Plenário)</a:t>
            </a:r>
          </a:p>
        </p:txBody>
      </p:sp>
    </p:spTree>
    <p:extLst>
      <p:ext uri="{BB962C8B-B14F-4D97-AF65-F5344CB8AC3E}">
        <p14:creationId xmlns:p14="http://schemas.microsoft.com/office/powerpoint/2010/main" val="21473133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07525" y="1527274"/>
            <a:ext cx="7416667" cy="3950247"/>
          </a:xfrm>
        </p:spPr>
        <p:txBody>
          <a:bodyPr>
            <a:noAutofit/>
          </a:bodyPr>
          <a:lstStyle/>
          <a:p>
            <a:pPr marL="0" lvl="2" indent="0" algn="ctr">
              <a:spcAft>
                <a:spcPts val="450"/>
              </a:spcAft>
              <a:buClr>
                <a:srgbClr val="00518E"/>
              </a:buClr>
              <a:buSzPct val="70000"/>
              <a:buNone/>
            </a:pPr>
            <a:r>
              <a:rPr lang="pt-BR" sz="1700" dirty="0">
                <a:latin typeface="Tahoma" panose="020B0604030504040204" pitchFamily="34" charset="0"/>
                <a:ea typeface="Tahoma" panose="020B0604030504040204" pitchFamily="34" charset="0"/>
                <a:cs typeface="Tahoma" panose="020B0604030504040204" pitchFamily="34" charset="0"/>
              </a:rPr>
              <a:t>“Conhecimento que foi explicitado, sistematizado e formalizado</a:t>
            </a:r>
          </a:p>
          <a:p>
            <a:pPr marL="0" lvl="2" indent="0" algn="ctr">
              <a:spcAft>
                <a:spcPts val="450"/>
              </a:spcAft>
              <a:buClr>
                <a:srgbClr val="00518E"/>
              </a:buClr>
              <a:buSzPct val="70000"/>
              <a:buNone/>
            </a:pPr>
            <a:r>
              <a:rPr lang="pt-BR" sz="1700" dirty="0">
                <a:latin typeface="Tahoma" panose="020B0604030504040204" pitchFamily="34" charset="0"/>
                <a:ea typeface="Tahoma" panose="020B0604030504040204" pitchFamily="34" charset="0"/>
                <a:cs typeface="Tahoma" panose="020B0604030504040204" pitchFamily="34" charset="0"/>
              </a:rPr>
              <a:t>pode ser facilmente compartilhado e </a:t>
            </a:r>
            <a:r>
              <a:rPr lang="pt-BR" sz="1700" dirty="0" smtClean="0">
                <a:latin typeface="Tahoma" panose="020B0604030504040204" pitchFamily="34" charset="0"/>
                <a:ea typeface="Tahoma" panose="020B0604030504040204" pitchFamily="34" charset="0"/>
                <a:cs typeface="Tahoma" panose="020B0604030504040204" pitchFamily="34" charset="0"/>
              </a:rPr>
              <a:t>favorecer a </a:t>
            </a:r>
            <a:r>
              <a:rPr lang="pt-BR" sz="1700" dirty="0">
                <a:latin typeface="Tahoma" panose="020B0604030504040204" pitchFamily="34" charset="0"/>
                <a:ea typeface="Tahoma" panose="020B0604030504040204" pitchFamily="34" charset="0"/>
                <a:cs typeface="Tahoma" panose="020B0604030504040204" pitchFamily="34" charset="0"/>
              </a:rPr>
              <a:t>formação </a:t>
            </a:r>
            <a:r>
              <a:rPr lang="pt-BR" sz="1700" dirty="0" smtClean="0">
                <a:latin typeface="Tahoma" panose="020B0604030504040204" pitchFamily="34" charset="0"/>
                <a:ea typeface="Tahoma" panose="020B0604030504040204" pitchFamily="34" charset="0"/>
                <a:cs typeface="Tahoma" panose="020B0604030504040204" pitchFamily="34" charset="0"/>
              </a:rPr>
              <a:t>de</a:t>
            </a:r>
          </a:p>
          <a:p>
            <a:pPr marL="0" lvl="2" indent="0" algn="ctr">
              <a:spcAft>
                <a:spcPts val="450"/>
              </a:spcAft>
              <a:buClr>
                <a:srgbClr val="00518E"/>
              </a:buClr>
              <a:buSzPct val="70000"/>
              <a:buNone/>
            </a:pPr>
            <a:r>
              <a:rPr lang="pt-BR" sz="1700" b="1" u="sng" dirty="0" smtClean="0">
                <a:solidFill>
                  <a:srgbClr val="0070C0"/>
                </a:solidFill>
                <a:latin typeface="Tahoma" panose="020B0604030504040204" pitchFamily="34" charset="0"/>
                <a:ea typeface="Tahoma" panose="020B0604030504040204" pitchFamily="34" charset="0"/>
                <a:cs typeface="Tahoma" panose="020B0604030504040204" pitchFamily="34" charset="0"/>
              </a:rPr>
              <a:t>cultura</a:t>
            </a:r>
            <a:r>
              <a:rPr lang="pt-BR" sz="17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pt-BR" sz="1700" b="1" u="sng" dirty="0">
                <a:solidFill>
                  <a:srgbClr val="0070C0"/>
                </a:solidFill>
                <a:latin typeface="Tahoma" panose="020B0604030504040204" pitchFamily="34" charset="0"/>
                <a:ea typeface="Tahoma" panose="020B0604030504040204" pitchFamily="34" charset="0"/>
                <a:cs typeface="Tahoma" panose="020B0604030504040204" pitchFamily="34" charset="0"/>
              </a:rPr>
              <a:t>de</a:t>
            </a:r>
            <a:r>
              <a:rPr lang="pt-BR" sz="17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pt-BR" sz="1700" b="1" u="sng" dirty="0">
                <a:solidFill>
                  <a:srgbClr val="0070C0"/>
                </a:solidFill>
                <a:latin typeface="Tahoma" panose="020B0604030504040204" pitchFamily="34" charset="0"/>
                <a:ea typeface="Tahoma" panose="020B0604030504040204" pitchFamily="34" charset="0"/>
                <a:cs typeface="Tahoma" panose="020B0604030504040204" pitchFamily="34" charset="0"/>
              </a:rPr>
              <a:t>excelência</a:t>
            </a:r>
            <a:r>
              <a:rPr lang="pt-BR" sz="1700" dirty="0">
                <a:latin typeface="Tahoma" panose="020B0604030504040204" pitchFamily="34" charset="0"/>
                <a:ea typeface="Tahoma" panose="020B0604030504040204" pitchFamily="34" charset="0"/>
                <a:cs typeface="Tahoma" panose="020B0604030504040204" pitchFamily="34" charset="0"/>
              </a:rPr>
              <a:t>” (Ministra </a:t>
            </a:r>
            <a:r>
              <a:rPr lang="pt-BR" sz="1700" dirty="0" smtClean="0">
                <a:latin typeface="Tahoma" panose="020B0604030504040204" pitchFamily="34" charset="0"/>
                <a:ea typeface="Tahoma" panose="020B0604030504040204" pitchFamily="34" charset="0"/>
                <a:cs typeface="Tahoma" panose="020B0604030504040204" pitchFamily="34" charset="0"/>
              </a:rPr>
              <a:t>Relatora Ana </a:t>
            </a:r>
            <a:r>
              <a:rPr lang="pt-BR" sz="1700" dirty="0">
                <a:latin typeface="Tahoma" panose="020B0604030504040204" pitchFamily="34" charset="0"/>
                <a:ea typeface="Tahoma" panose="020B0604030504040204" pitchFamily="34" charset="0"/>
                <a:cs typeface="Tahoma" panose="020B0604030504040204" pitchFamily="34" charset="0"/>
              </a:rPr>
              <a:t>Arraes</a:t>
            </a:r>
            <a:r>
              <a:rPr lang="pt-BR" sz="1700" dirty="0" smtClean="0">
                <a:latin typeface="Tahoma" panose="020B0604030504040204" pitchFamily="34" charset="0"/>
                <a:ea typeface="Tahoma" panose="020B0604030504040204" pitchFamily="34" charset="0"/>
                <a:cs typeface="Tahoma" panose="020B0604030504040204" pitchFamily="34" charset="0"/>
              </a:rPr>
              <a:t>, do TCU).</a:t>
            </a:r>
            <a:endParaRPr lang="pt-BR" sz="1700" dirty="0">
              <a:latin typeface="Tahoma" panose="020B0604030504040204" pitchFamily="34" charset="0"/>
              <a:ea typeface="Tahoma" panose="020B0604030504040204" pitchFamily="34" charset="0"/>
              <a:cs typeface="Tahoma" panose="020B0604030504040204" pitchFamily="34" charset="0"/>
            </a:endParaRPr>
          </a:p>
          <a:p>
            <a:pPr marL="0" lvl="2" indent="0">
              <a:spcAft>
                <a:spcPts val="450"/>
              </a:spcAft>
              <a:buClr>
                <a:srgbClr val="00518E"/>
              </a:buClr>
              <a:buSzPct val="70000"/>
              <a:buNone/>
            </a:pPr>
            <a:r>
              <a:rPr lang="pt-BR" sz="2900" dirty="0" smtClean="0">
                <a:solidFill>
                  <a:srgbClr val="008080"/>
                </a:solidFill>
                <a:latin typeface="Arial Narrow" pitchFamily="34" charset="0"/>
              </a:rPr>
              <a:t>http</a:t>
            </a:r>
            <a:r>
              <a:rPr lang="pt-BR" sz="2900" dirty="0">
                <a:solidFill>
                  <a:srgbClr val="008080"/>
                </a:solidFill>
                <a:latin typeface="Arial Narrow" pitchFamily="34" charset="0"/>
              </a:rPr>
              <a:t>://</a:t>
            </a:r>
            <a:r>
              <a:rPr lang="pt-BR" sz="2900" dirty="0" smtClean="0">
                <a:solidFill>
                  <a:srgbClr val="008080"/>
                </a:solidFill>
                <a:latin typeface="Arial Narrow" pitchFamily="34" charset="0"/>
              </a:rPr>
              <a:t>www.tcu.gov.br/arquivosrca/ManualOnLine.htm</a:t>
            </a:r>
            <a:endParaRPr lang="pt-BR" dirty="0">
              <a:solidFill>
                <a:schemeClr val="tx2">
                  <a:lumMod val="50000"/>
                </a:schemeClr>
              </a:solidFill>
              <a:latin typeface="Arial Narrow" pitchFamily="34" charset="0"/>
            </a:endParaRPr>
          </a:p>
        </p:txBody>
      </p:sp>
      <p:graphicFrame>
        <p:nvGraphicFramePr>
          <p:cNvPr id="4" name="Tabela 3"/>
          <p:cNvGraphicFramePr>
            <a:graphicFrameLocks noGrp="1"/>
          </p:cNvGraphicFramePr>
          <p:nvPr>
            <p:extLst/>
          </p:nvPr>
        </p:nvGraphicFramePr>
        <p:xfrm>
          <a:off x="407525" y="3424823"/>
          <a:ext cx="7232486" cy="141625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616243">
                  <a:extLst>
                    <a:ext uri="{9D8B030D-6E8A-4147-A177-3AD203B41FA5}">
                      <a16:colId xmlns="" xmlns:a16="http://schemas.microsoft.com/office/drawing/2014/main" val="20000"/>
                    </a:ext>
                  </a:extLst>
                </a:gridCol>
                <a:gridCol w="3616243">
                  <a:extLst>
                    <a:ext uri="{9D8B030D-6E8A-4147-A177-3AD203B41FA5}">
                      <a16:colId xmlns="" xmlns:a16="http://schemas.microsoft.com/office/drawing/2014/main" val="20001"/>
                    </a:ext>
                  </a:extLst>
                </a:gridCol>
              </a:tblGrid>
              <a:tr h="716378">
                <a:tc>
                  <a:txBody>
                    <a:bodyPr/>
                    <a:lstStyle/>
                    <a:p>
                      <a:pPr algn="ctr"/>
                      <a:r>
                        <a:rPr lang="pt-BR" sz="2100" dirty="0">
                          <a:solidFill>
                            <a:schemeClr val="bg2"/>
                          </a:solidFill>
                        </a:rPr>
                        <a:t>Nº de </a:t>
                      </a:r>
                      <a:r>
                        <a:rPr lang="pt-BR" sz="2100" dirty="0" smtClean="0">
                          <a:solidFill>
                            <a:schemeClr val="bg2"/>
                          </a:solidFill>
                        </a:rPr>
                        <a:t>riscos </a:t>
                      </a:r>
                      <a:r>
                        <a:rPr lang="pt-BR" sz="2100" dirty="0">
                          <a:solidFill>
                            <a:schemeClr val="bg2"/>
                          </a:solidFill>
                        </a:rPr>
                        <a:t>do RCA/TCU</a:t>
                      </a:r>
                    </a:p>
                  </a:txBody>
                  <a:tcPr marL="68580" marR="68580" marT="34290" marB="34290">
                    <a:solidFill>
                      <a:srgbClr val="000066"/>
                    </a:solidFill>
                  </a:tcPr>
                </a:tc>
                <a:tc>
                  <a:txBody>
                    <a:bodyPr/>
                    <a:lstStyle/>
                    <a:p>
                      <a:pPr algn="ctr"/>
                      <a:r>
                        <a:rPr lang="pt-BR" sz="2100" dirty="0">
                          <a:solidFill>
                            <a:schemeClr val="bg2"/>
                          </a:solidFill>
                        </a:rPr>
                        <a:t>Nº de controles internos sugeridos</a:t>
                      </a:r>
                    </a:p>
                  </a:txBody>
                  <a:tcPr marL="68580" marR="68580" marT="34290" marB="34290">
                    <a:solidFill>
                      <a:srgbClr val="000066"/>
                    </a:solidFill>
                  </a:tcPr>
                </a:tc>
                <a:extLst>
                  <a:ext uri="{0D108BD9-81ED-4DB2-BD59-A6C34878D82A}">
                    <a16:rowId xmlns="" xmlns:a16="http://schemas.microsoft.com/office/drawing/2014/main" val="10000"/>
                  </a:ext>
                </a:extLst>
              </a:tr>
              <a:tr h="699876">
                <a:tc>
                  <a:txBody>
                    <a:bodyPr/>
                    <a:lstStyle/>
                    <a:p>
                      <a:pPr algn="ctr"/>
                      <a:r>
                        <a:rPr lang="pt-BR" sz="2400" b="1" dirty="0"/>
                        <a:t>117</a:t>
                      </a:r>
                    </a:p>
                  </a:txBody>
                  <a:tcPr marL="68580" marR="68580" marT="34290" marB="34290"/>
                </a:tc>
                <a:tc>
                  <a:txBody>
                    <a:bodyPr/>
                    <a:lstStyle/>
                    <a:p>
                      <a:pPr algn="ctr"/>
                      <a:r>
                        <a:rPr lang="pt-BR" sz="2400" b="1" dirty="0"/>
                        <a:t>150</a:t>
                      </a:r>
                    </a:p>
                  </a:txBody>
                  <a:tcPr marL="68580" marR="68580" marT="34290" marB="34290"/>
                </a:tc>
                <a:extLst>
                  <a:ext uri="{0D108BD9-81ED-4DB2-BD59-A6C34878D82A}">
                    <a16:rowId xmlns="" xmlns:a16="http://schemas.microsoft.com/office/drawing/2014/main" val="10001"/>
                  </a:ext>
                </a:extLst>
              </a:tr>
            </a:tbl>
          </a:graphicData>
        </a:graphic>
      </p:graphicFrame>
      <p:sp>
        <p:nvSpPr>
          <p:cNvPr id="6" name="CaixaDeTexto 5"/>
          <p:cNvSpPr txBox="1"/>
          <p:nvPr/>
        </p:nvSpPr>
        <p:spPr>
          <a:xfrm>
            <a:off x="340783" y="122710"/>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RCA (RISCOS E CONTROLES NAS AQUISIÇÕES)</a:t>
            </a:r>
          </a:p>
          <a:p>
            <a:pPr algn="ctr"/>
            <a:endParaRPr lang="pt-BR" dirty="0">
              <a:solidFill>
                <a:schemeClr val="bg1"/>
              </a:solidFill>
              <a:effectLst>
                <a:outerShdw blurRad="38100" dist="38100" dir="2700000" algn="tl">
                  <a:srgbClr val="000000">
                    <a:alpha val="43137"/>
                  </a:srgbClr>
                </a:outerShdw>
              </a:effectLst>
            </a:endParaRPr>
          </a:p>
        </p:txBody>
      </p:sp>
      <p:sp>
        <p:nvSpPr>
          <p:cNvPr id="7" name="CaixaDeTexto 6"/>
          <p:cNvSpPr txBox="1"/>
          <p:nvPr/>
        </p:nvSpPr>
        <p:spPr>
          <a:xfrm>
            <a:off x="645789" y="5108189"/>
            <a:ext cx="6994222" cy="369332"/>
          </a:xfrm>
          <a:prstGeom prst="rect">
            <a:avLst/>
          </a:prstGeom>
          <a:noFill/>
        </p:spPr>
        <p:txBody>
          <a:bodyPr wrap="none" rtlCol="0">
            <a:spAutoFit/>
          </a:bodyPr>
          <a:lstStyle/>
          <a:p>
            <a:r>
              <a:rPr lang="pt-BR" b="1" dirty="0">
                <a:solidFill>
                  <a:schemeClr val="accent3">
                    <a:lumMod val="50000"/>
                  </a:schemeClr>
                </a:solidFill>
              </a:rPr>
              <a:t>Obs.: média de 1,28 controles internos associados, por risco.</a:t>
            </a:r>
          </a:p>
        </p:txBody>
      </p:sp>
      <p:sp>
        <p:nvSpPr>
          <p:cNvPr id="10" name="CaixaDeTexto 9"/>
          <p:cNvSpPr txBox="1"/>
          <p:nvPr/>
        </p:nvSpPr>
        <p:spPr>
          <a:xfrm>
            <a:off x="363184" y="6095174"/>
            <a:ext cx="11490960" cy="307777"/>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ctr">
              <a:defRPr>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hangingPunct="1"/>
            <a:r>
              <a:rPr lang="pt-BR" sz="1400" b="1" dirty="0" smtClean="0">
                <a:latin typeface="Tahoma" panose="020B0604030504040204" pitchFamily="34" charset="0"/>
                <a:ea typeface="Tahoma" panose="020B0604030504040204" pitchFamily="34" charset="0"/>
                <a:cs typeface="Tahoma" panose="020B0604030504040204" pitchFamily="34" charset="0"/>
              </a:rPr>
              <a:t>“Em </a:t>
            </a:r>
            <a:r>
              <a:rPr lang="pt-BR" sz="1400" b="1" dirty="0">
                <a:latin typeface="Tahoma" panose="020B0604030504040204" pitchFamily="34" charset="0"/>
                <a:ea typeface="Tahoma" panose="020B0604030504040204" pitchFamily="34" charset="0"/>
                <a:cs typeface="Tahoma" panose="020B0604030504040204" pitchFamily="34" charset="0"/>
              </a:rPr>
              <a:t>serviços de </a:t>
            </a:r>
            <a:r>
              <a:rPr lang="pt-BR" sz="1400" b="1" dirty="0" smtClean="0">
                <a:latin typeface="Tahoma" panose="020B0604030504040204" pitchFamily="34" charset="0"/>
                <a:ea typeface="Tahoma" panose="020B0604030504040204" pitchFamily="34" charset="0"/>
                <a:cs typeface="Tahoma" panose="020B0604030504040204" pitchFamily="34" charset="0"/>
              </a:rPr>
              <a:t>saúde, </a:t>
            </a:r>
            <a:r>
              <a:rPr lang="pt-BR" sz="1400" b="1" u="sng" dirty="0">
                <a:latin typeface="Tahoma" panose="020B0604030504040204" pitchFamily="34" charset="0"/>
                <a:ea typeface="Tahoma" panose="020B0604030504040204" pitchFamily="34" charset="0"/>
                <a:cs typeface="Tahoma" panose="020B0604030504040204" pitchFamily="34" charset="0"/>
              </a:rPr>
              <a:t>qualidade</a:t>
            </a:r>
            <a:r>
              <a:rPr lang="pt-BR" sz="1400" b="1" dirty="0">
                <a:latin typeface="Tahoma" panose="020B0604030504040204" pitchFamily="34" charset="0"/>
                <a:ea typeface="Tahoma" panose="020B0604030504040204" pitchFamily="34" charset="0"/>
                <a:cs typeface="Tahoma" panose="020B0604030504040204" pitchFamily="34" charset="0"/>
              </a:rPr>
              <a:t> </a:t>
            </a:r>
            <a:r>
              <a:rPr lang="pt-BR" sz="1400" b="1" u="sng" dirty="0">
                <a:latin typeface="Tahoma" panose="020B0604030504040204" pitchFamily="34" charset="0"/>
                <a:ea typeface="Tahoma" panose="020B0604030504040204" pitchFamily="34" charset="0"/>
                <a:cs typeface="Tahoma" panose="020B0604030504040204" pitchFamily="34" charset="0"/>
              </a:rPr>
              <a:t>e</a:t>
            </a:r>
            <a:r>
              <a:rPr lang="pt-BR" sz="1400" b="1" dirty="0">
                <a:latin typeface="Tahoma" panose="020B0604030504040204" pitchFamily="34" charset="0"/>
                <a:ea typeface="Tahoma" panose="020B0604030504040204" pitchFamily="34" charset="0"/>
                <a:cs typeface="Tahoma" panose="020B0604030504040204" pitchFamily="34" charset="0"/>
              </a:rPr>
              <a:t> </a:t>
            </a:r>
            <a:r>
              <a:rPr lang="pt-BR" sz="1400" b="1" u="sng" dirty="0">
                <a:latin typeface="Tahoma" panose="020B0604030504040204" pitchFamily="34" charset="0"/>
                <a:ea typeface="Tahoma" panose="020B0604030504040204" pitchFamily="34" charset="0"/>
                <a:cs typeface="Tahoma" panose="020B0604030504040204" pitchFamily="34" charset="0"/>
              </a:rPr>
              <a:t>risco</a:t>
            </a:r>
            <a:r>
              <a:rPr lang="pt-BR" sz="1400" b="1" dirty="0">
                <a:latin typeface="Tahoma" panose="020B0604030504040204" pitchFamily="34" charset="0"/>
                <a:ea typeface="Tahoma" panose="020B0604030504040204" pitchFamily="34" charset="0"/>
                <a:cs typeface="Tahoma" panose="020B0604030504040204" pitchFamily="34" charset="0"/>
              </a:rPr>
              <a:t> </a:t>
            </a:r>
            <a:r>
              <a:rPr lang="pt-BR" sz="1400" b="1" u="sng" dirty="0">
                <a:latin typeface="Tahoma" panose="020B0604030504040204" pitchFamily="34" charset="0"/>
                <a:ea typeface="Tahoma" panose="020B0604030504040204" pitchFamily="34" charset="0"/>
                <a:cs typeface="Tahoma" panose="020B0604030504040204" pitchFamily="34" charset="0"/>
              </a:rPr>
              <a:t>são</a:t>
            </a:r>
            <a:r>
              <a:rPr lang="pt-BR" sz="1400" b="1" dirty="0">
                <a:latin typeface="Tahoma" panose="020B0604030504040204" pitchFamily="34" charset="0"/>
                <a:ea typeface="Tahoma" panose="020B0604030504040204" pitchFamily="34" charset="0"/>
                <a:cs typeface="Tahoma" panose="020B0604030504040204" pitchFamily="34" charset="0"/>
              </a:rPr>
              <a:t> </a:t>
            </a:r>
            <a:r>
              <a:rPr lang="pt-BR" sz="1400" b="1" u="sng" dirty="0" smtClean="0">
                <a:latin typeface="Tahoma" panose="020B0604030504040204" pitchFamily="34" charset="0"/>
                <a:ea typeface="Tahoma" panose="020B0604030504040204" pitchFamily="34" charset="0"/>
                <a:cs typeface="Tahoma" panose="020B0604030504040204" pitchFamily="34" charset="0"/>
              </a:rPr>
              <a:t>indissociáveis</a:t>
            </a:r>
            <a:r>
              <a:rPr lang="pt-BR" sz="1400" b="1" dirty="0" smtClean="0">
                <a:latin typeface="Tahoma" panose="020B0604030504040204" pitchFamily="34" charset="0"/>
                <a:ea typeface="Tahoma" panose="020B0604030504040204" pitchFamily="34" charset="0"/>
                <a:cs typeface="Tahoma" panose="020B0604030504040204" pitchFamily="34" charset="0"/>
              </a:rPr>
              <a:t>” (Agência </a:t>
            </a:r>
            <a:r>
              <a:rPr lang="pt-BR" sz="1400" b="1" dirty="0">
                <a:latin typeface="Tahoma" panose="020B0604030504040204" pitchFamily="34" charset="0"/>
                <a:ea typeface="Tahoma" panose="020B0604030504040204" pitchFamily="34" charset="0"/>
                <a:cs typeface="Tahoma" panose="020B0604030504040204" pitchFamily="34" charset="0"/>
              </a:rPr>
              <a:t>Nacional de Vigilância </a:t>
            </a:r>
            <a:r>
              <a:rPr lang="pt-BR" sz="1400" b="1" dirty="0" smtClean="0">
                <a:latin typeface="Tahoma" panose="020B0604030504040204" pitchFamily="34" charset="0"/>
                <a:ea typeface="Tahoma" panose="020B0604030504040204" pitchFamily="34" charset="0"/>
                <a:cs typeface="Tahoma" panose="020B0604030504040204" pitchFamily="34" charset="0"/>
              </a:rPr>
              <a:t>sanitária).</a:t>
            </a:r>
            <a:endParaRPr lang="pt-BR" sz="1400" b="1" dirty="0">
              <a:latin typeface="Tahoma" panose="020B0604030504040204" pitchFamily="34" charset="0"/>
              <a:ea typeface="Tahoma" panose="020B0604030504040204" pitchFamily="34" charset="0"/>
              <a:cs typeface="Tahoma" panose="020B0604030504040204" pitchFamily="34" charset="0"/>
            </a:endParaRPr>
          </a:p>
        </p:txBody>
      </p:sp>
      <p:sp>
        <p:nvSpPr>
          <p:cNvPr id="2" name="Retângulo 1"/>
          <p:cNvSpPr/>
          <p:nvPr/>
        </p:nvSpPr>
        <p:spPr>
          <a:xfrm>
            <a:off x="10992544" y="1527273"/>
            <a:ext cx="752417" cy="605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rotWithShape="1">
          <a:blip r:embed="rId2">
            <a:extLst>
              <a:ext uri="{28A0092B-C50C-407E-A947-70E740481C1C}">
                <a14:useLocalDpi xmlns:a14="http://schemas.microsoft.com/office/drawing/2010/main" val="0"/>
              </a:ext>
            </a:extLst>
          </a:blip>
          <a:srcRect b="15496"/>
          <a:stretch/>
        </p:blipFill>
        <p:spPr>
          <a:xfrm rot="373533">
            <a:off x="7990140" y="2078822"/>
            <a:ext cx="3774565" cy="3398699"/>
          </a:xfrm>
          <a:prstGeom prst="rect">
            <a:avLst/>
          </a:prstGeom>
        </p:spPr>
      </p:pic>
    </p:spTree>
    <p:extLst>
      <p:ext uri="{BB962C8B-B14F-4D97-AF65-F5344CB8AC3E}">
        <p14:creationId xmlns:p14="http://schemas.microsoft.com/office/powerpoint/2010/main" val="3888323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3184" y="1556792"/>
            <a:ext cx="11490960" cy="3960440"/>
          </a:xfrm>
        </p:spPr>
        <p:txBody>
          <a:bodyPr>
            <a:noAutofit/>
          </a:bodyPr>
          <a:lstStyle/>
          <a:p>
            <a:pPr>
              <a:buClr>
                <a:srgbClr val="0070C0"/>
              </a:buClr>
              <a:buFont typeface="Wingdings" panose="05000000000000000000" pitchFamily="2" charset="2"/>
              <a:buChar char="ü"/>
            </a:pPr>
            <a:r>
              <a:rPr lang="pt-BR" sz="2800" dirty="0"/>
              <a:t>Porque</a:t>
            </a:r>
          </a:p>
          <a:p>
            <a:pPr lvl="2" algn="just">
              <a:buClr>
                <a:srgbClr val="0070C0"/>
              </a:buClr>
              <a:buFont typeface="Arial" panose="020B0604020202020204" pitchFamily="34" charset="0"/>
              <a:buChar char="•"/>
            </a:pPr>
            <a:r>
              <a:rPr lang="pt-BR" dirty="0"/>
              <a:t>a organização está exposta a uma grande quantidade de riscos, e</a:t>
            </a:r>
          </a:p>
          <a:p>
            <a:pPr lvl="2" algn="just">
              <a:buClr>
                <a:srgbClr val="0070C0"/>
              </a:buClr>
              <a:buFont typeface="Arial" panose="020B0604020202020204" pitchFamily="34" charset="0"/>
              <a:buChar char="•"/>
            </a:pPr>
            <a:r>
              <a:rPr lang="pt-BR" b="1" dirty="0"/>
              <a:t>não existem recursos </a:t>
            </a:r>
            <a:r>
              <a:rPr lang="pt-BR" dirty="0"/>
              <a:t>(tempo, dinheiro, pessoas) para lidar com todos os riscos identificados.</a:t>
            </a:r>
          </a:p>
          <a:p>
            <a:pPr lvl="2" indent="-457200" algn="just">
              <a:buClr>
                <a:srgbClr val="0070C0"/>
              </a:buClr>
              <a:buFont typeface="Wingdings" panose="05000000000000000000" pitchFamily="2" charset="2"/>
              <a:buChar char="ü"/>
            </a:pPr>
            <a:endParaRPr lang="pt-BR" sz="800" dirty="0"/>
          </a:p>
          <a:p>
            <a:pPr algn="just">
              <a:buClr>
                <a:srgbClr val="0070C0"/>
              </a:buClr>
              <a:buFont typeface="Wingdings" panose="05000000000000000000" pitchFamily="2" charset="2"/>
              <a:buChar char="ü"/>
            </a:pPr>
            <a:r>
              <a:rPr lang="pt-BR" sz="2800" dirty="0"/>
              <a:t>Então</a:t>
            </a:r>
          </a:p>
          <a:p>
            <a:pPr lvl="2" algn="just">
              <a:buClr>
                <a:srgbClr val="0070C0"/>
              </a:buClr>
              <a:buFont typeface="Arial" panose="020B0604020202020204" pitchFamily="34" charset="0"/>
              <a:buChar char="•"/>
            </a:pPr>
            <a:r>
              <a:rPr lang="pt-BR" dirty="0"/>
              <a:t>deve-se concentrar recursos para lidar com os riscos que mais podem impactar os objetivos da organização, utilizando-se do </a:t>
            </a:r>
            <a:r>
              <a:rPr lang="pt-BR" i="1" dirty="0"/>
              <a:t>know-how</a:t>
            </a:r>
            <a:r>
              <a:rPr lang="pt-BR" dirty="0"/>
              <a:t> e das particularidades do ambiente de trabalho da organização.</a:t>
            </a:r>
          </a:p>
        </p:txBody>
      </p:sp>
      <p:sp>
        <p:nvSpPr>
          <p:cNvPr id="5" name="CaixaDeTexto 4"/>
          <p:cNvSpPr txBox="1"/>
          <p:nvPr/>
        </p:nvSpPr>
        <p:spPr>
          <a:xfrm>
            <a:off x="363184" y="5895122"/>
            <a:ext cx="11490960" cy="707886"/>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ctr">
              <a:defRPr>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1300" b="1" dirty="0">
                <a:latin typeface="Tahoma" panose="020B0604030504040204" pitchFamily="34" charset="0"/>
                <a:ea typeface="Tahoma" panose="020B0604030504040204" pitchFamily="34" charset="0"/>
                <a:cs typeface="Tahoma" panose="020B0604030504040204" pitchFamily="34" charset="0"/>
              </a:rPr>
              <a:t>“As metodologias qualitativas (...) são fundamentais para a percepção da opinião da sociedade e da forma como esta encara determinado problema; ou ainda, para a percepção de questões obscuras até mesmo para os próprios atores sociais”</a:t>
            </a:r>
          </a:p>
          <a:p>
            <a:r>
              <a:rPr lang="pt-BR" sz="1300" b="1" dirty="0">
                <a:latin typeface="Tahoma" panose="020B0604030504040204" pitchFamily="34" charset="0"/>
                <a:ea typeface="Tahoma" panose="020B0604030504040204" pitchFamily="34" charset="0"/>
                <a:cs typeface="Tahoma" panose="020B0604030504040204" pitchFamily="34" charset="0"/>
              </a:rPr>
              <a:t>(BARRETO, A. V. P.; HONORATO, C. </a:t>
            </a:r>
            <a:r>
              <a:rPr lang="pt-BR" sz="1300" b="1" i="1" dirty="0">
                <a:latin typeface="Tahoma" panose="020B0604030504040204" pitchFamily="34" charset="0"/>
                <a:ea typeface="Tahoma" panose="020B0604030504040204" pitchFamily="34" charset="0"/>
                <a:cs typeface="Tahoma" panose="020B0604030504040204" pitchFamily="34" charset="0"/>
              </a:rPr>
              <a:t>Manual de sobrevivência na selva acadêmica</a:t>
            </a:r>
            <a:r>
              <a:rPr lang="pt-BR" sz="1300" b="1" dirty="0">
                <a:latin typeface="Tahoma" panose="020B0604030504040204" pitchFamily="34" charset="0"/>
                <a:ea typeface="Tahoma" panose="020B0604030504040204" pitchFamily="34" charset="0"/>
                <a:cs typeface="Tahoma" panose="020B0604030504040204" pitchFamily="34" charset="0"/>
              </a:rPr>
              <a:t>. 2. ed. Rio de Janeiro: Objeto Direto, 1998. p. 75)</a:t>
            </a:r>
            <a:r>
              <a:rPr lang="pt-BR" sz="1400" b="1" dirty="0">
                <a:latin typeface="Tahoma" panose="020B0604030504040204" pitchFamily="34" charset="0"/>
                <a:ea typeface="Tahoma" panose="020B0604030504040204" pitchFamily="34" charset="0"/>
                <a:cs typeface="Tahoma" panose="020B0604030504040204" pitchFamily="34" charset="0"/>
              </a:rPr>
              <a:t>.</a:t>
            </a:r>
          </a:p>
        </p:txBody>
      </p:sp>
      <p:sp>
        <p:nvSpPr>
          <p:cNvPr id="6" name="CaixaDeTexto 5"/>
          <p:cNvSpPr txBox="1"/>
          <p:nvPr/>
        </p:nvSpPr>
        <p:spPr>
          <a:xfrm>
            <a:off x="327546" y="75823"/>
            <a:ext cx="11546006" cy="120032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7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porquê de avaliar-se riscos</a:t>
            </a:r>
          </a:p>
          <a:p>
            <a:pPr algn="ctr"/>
            <a:endParaRPr lang="pt-BR" sz="27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85277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34136" y="1196753"/>
            <a:ext cx="7274032" cy="3240360"/>
          </a:xfrm>
        </p:spPr>
        <p:txBody>
          <a:bodyPr>
            <a:noAutofit/>
          </a:bodyPr>
          <a:lstStyle/>
          <a:p>
            <a:pPr marL="285750" lvl="2" indent="-285750" algn="just">
              <a:spcAft>
                <a:spcPts val="450"/>
              </a:spcAft>
              <a:buClr>
                <a:srgbClr val="0070C0"/>
              </a:buClr>
              <a:buSzPct val="70000"/>
              <a:buFont typeface="Wingdings" panose="05000000000000000000" pitchFamily="2" charset="2"/>
              <a:buChar char="ü"/>
            </a:pPr>
            <a:r>
              <a:rPr lang="pt-BR" sz="2800" b="1" dirty="0">
                <a:solidFill>
                  <a:srgbClr val="0070C0"/>
                </a:solidFill>
                <a:latin typeface="Arial Narrow" pitchFamily="34" charset="0"/>
              </a:rPr>
              <a:t>Risco</a:t>
            </a:r>
            <a:r>
              <a:rPr lang="pt-BR" sz="2800" dirty="0">
                <a:latin typeface="Arial Narrow" pitchFamily="34" charset="0"/>
              </a:rPr>
              <a:t>: Indisponibilidade de recursos para a realização das atividades do projeto ou ociosidade de recursos.</a:t>
            </a:r>
          </a:p>
          <a:p>
            <a:pPr marL="285750" lvl="2" indent="-285750" algn="just">
              <a:spcAft>
                <a:spcPts val="450"/>
              </a:spcAft>
              <a:buClr>
                <a:srgbClr val="0070C0"/>
              </a:buClr>
              <a:buSzPct val="70000"/>
              <a:buFont typeface="Wingdings" panose="05000000000000000000" pitchFamily="2" charset="2"/>
              <a:buChar char="ü"/>
            </a:pPr>
            <a:r>
              <a:rPr lang="pt-BR" sz="2800" b="1" dirty="0">
                <a:solidFill>
                  <a:srgbClr val="0070C0"/>
                </a:solidFill>
                <a:latin typeface="Arial Narrow" pitchFamily="34" charset="0"/>
              </a:rPr>
              <a:t>Possível controle interno associado</a:t>
            </a:r>
            <a:r>
              <a:rPr lang="pt-BR" sz="2800" dirty="0">
                <a:latin typeface="Arial Narrow" pitchFamily="34" charset="0"/>
              </a:rPr>
              <a:t>: (3) Identificação dos recursos como fixos e variáveis. [referências: GAO-1 – “</a:t>
            </a:r>
            <a:r>
              <a:rPr lang="pt-BR" sz="2800" i="1" dirty="0" err="1">
                <a:latin typeface="Arial Narrow" pitchFamily="34" charset="0"/>
              </a:rPr>
              <a:t>Assigning</a:t>
            </a:r>
            <a:r>
              <a:rPr lang="pt-BR" sz="2800" dirty="0">
                <a:latin typeface="Arial Narrow" pitchFamily="34" charset="0"/>
              </a:rPr>
              <a:t> (</a:t>
            </a:r>
            <a:r>
              <a:rPr lang="pt-BR" sz="2800" i="1" dirty="0" err="1">
                <a:latin typeface="Arial Narrow" pitchFamily="34" charset="0"/>
              </a:rPr>
              <a:t>Resources</a:t>
            </a:r>
            <a:r>
              <a:rPr lang="pt-BR" sz="2800" i="1" dirty="0">
                <a:latin typeface="Arial Narrow" pitchFamily="34" charset="0"/>
              </a:rPr>
              <a:t> </a:t>
            </a:r>
            <a:r>
              <a:rPr lang="pt-BR" sz="2800" i="1" dirty="0" err="1">
                <a:latin typeface="Arial Narrow" pitchFamily="34" charset="0"/>
              </a:rPr>
              <a:t>to</a:t>
            </a:r>
            <a:r>
              <a:rPr lang="pt-BR" sz="2800" i="1" dirty="0">
                <a:latin typeface="Arial Narrow" pitchFamily="34" charset="0"/>
              </a:rPr>
              <a:t> </a:t>
            </a:r>
            <a:r>
              <a:rPr lang="pt-BR" sz="2800" i="1" dirty="0" err="1">
                <a:latin typeface="Arial Narrow" pitchFamily="34" charset="0"/>
              </a:rPr>
              <a:t>All</a:t>
            </a:r>
            <a:r>
              <a:rPr lang="pt-BR" sz="2800" i="1" dirty="0">
                <a:latin typeface="Arial Narrow" pitchFamily="34" charset="0"/>
              </a:rPr>
              <a:t> </a:t>
            </a:r>
            <a:r>
              <a:rPr lang="pt-BR" sz="2800" i="1" dirty="0" err="1">
                <a:latin typeface="Arial Narrow" pitchFamily="34" charset="0"/>
              </a:rPr>
              <a:t>Activities</a:t>
            </a:r>
            <a:r>
              <a:rPr lang="pt-BR" sz="2800" dirty="0">
                <a:latin typeface="Arial Narrow" pitchFamily="34" charset="0"/>
              </a:rPr>
              <a:t>) e Guia PMBOK].</a:t>
            </a:r>
            <a:endParaRPr lang="pt-BR" sz="1800" dirty="0">
              <a:latin typeface="Arial Narrow" pitchFamily="34" charset="0"/>
            </a:endParaRPr>
          </a:p>
        </p:txBody>
      </p:sp>
      <p:sp>
        <p:nvSpPr>
          <p:cNvPr id="5" name="CaixaDeTexto 4"/>
          <p:cNvSpPr txBox="1"/>
          <p:nvPr/>
        </p:nvSpPr>
        <p:spPr>
          <a:xfrm>
            <a:off x="306613" y="125518"/>
            <a:ext cx="11546006" cy="7694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Exemplo de risco e controle associado em Projeto Estratégico</a:t>
            </a:r>
          </a:p>
          <a:p>
            <a:pPr algn="ctr"/>
            <a:r>
              <a:rPr lang="pt-BR" sz="16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(cf. TC-025.650/2014-9, Acórdão nº 543/2016-TCU-Plenário, item 9.1.3.2)</a:t>
            </a:r>
          </a:p>
        </p:txBody>
      </p:sp>
      <p:graphicFrame>
        <p:nvGraphicFramePr>
          <p:cNvPr id="7" name="Tabela 6"/>
          <p:cNvGraphicFramePr>
            <a:graphicFrameLocks noGrp="1"/>
          </p:cNvGraphicFramePr>
          <p:nvPr>
            <p:extLst>
              <p:ext uri="{D42A27DB-BD31-4B8C-83A1-F6EECF244321}">
                <p14:modId xmlns:p14="http://schemas.microsoft.com/office/powerpoint/2010/main" val="249999833"/>
              </p:ext>
            </p:extLst>
          </p:nvPr>
        </p:nvGraphicFramePr>
        <p:xfrm>
          <a:off x="306613" y="4738907"/>
          <a:ext cx="7301555" cy="90319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23169">
                  <a:extLst>
                    <a:ext uri="{9D8B030D-6E8A-4147-A177-3AD203B41FA5}">
                      <a16:colId xmlns="" xmlns:a16="http://schemas.microsoft.com/office/drawing/2014/main" val="20000"/>
                    </a:ext>
                  </a:extLst>
                </a:gridCol>
                <a:gridCol w="4578386">
                  <a:extLst>
                    <a:ext uri="{9D8B030D-6E8A-4147-A177-3AD203B41FA5}">
                      <a16:colId xmlns="" xmlns:a16="http://schemas.microsoft.com/office/drawing/2014/main" val="20001"/>
                    </a:ext>
                  </a:extLst>
                </a:gridCol>
              </a:tblGrid>
              <a:tr h="205502">
                <a:tc>
                  <a:txBody>
                    <a:bodyPr/>
                    <a:lstStyle/>
                    <a:p>
                      <a:pPr algn="ctr"/>
                      <a:r>
                        <a:rPr lang="pt-BR" sz="2100" dirty="0">
                          <a:solidFill>
                            <a:schemeClr val="bg2"/>
                          </a:solidFill>
                        </a:rPr>
                        <a:t>Nº de Riscos da</a:t>
                      </a:r>
                      <a:r>
                        <a:rPr lang="pt-BR" sz="2100" baseline="0" dirty="0">
                          <a:solidFill>
                            <a:schemeClr val="bg2"/>
                          </a:solidFill>
                        </a:rPr>
                        <a:t> Matriz</a:t>
                      </a:r>
                      <a:endParaRPr lang="pt-BR" sz="2100" dirty="0">
                        <a:solidFill>
                          <a:schemeClr val="bg2"/>
                        </a:solidFill>
                      </a:endParaRPr>
                    </a:p>
                  </a:txBody>
                  <a:tcPr marL="68580" marR="68580" marT="34290" marB="34290">
                    <a:solidFill>
                      <a:srgbClr val="000066"/>
                    </a:solidFill>
                  </a:tcPr>
                </a:tc>
                <a:tc>
                  <a:txBody>
                    <a:bodyPr/>
                    <a:lstStyle/>
                    <a:p>
                      <a:pPr algn="ctr"/>
                      <a:r>
                        <a:rPr lang="pt-BR" sz="2100" dirty="0">
                          <a:solidFill>
                            <a:schemeClr val="bg2"/>
                          </a:solidFill>
                        </a:rPr>
                        <a:t>Nº de controles internos sugeridos</a:t>
                      </a:r>
                    </a:p>
                  </a:txBody>
                  <a:tcPr marL="68580" marR="68580" marT="34290" marB="34290">
                    <a:solidFill>
                      <a:srgbClr val="000066"/>
                    </a:solidFill>
                  </a:tcPr>
                </a:tc>
                <a:extLst>
                  <a:ext uri="{0D108BD9-81ED-4DB2-BD59-A6C34878D82A}">
                    <a16:rowId xmlns="" xmlns:a16="http://schemas.microsoft.com/office/drawing/2014/main" val="10000"/>
                  </a:ext>
                </a:extLst>
              </a:tr>
              <a:tr h="514578">
                <a:tc>
                  <a:txBody>
                    <a:bodyPr/>
                    <a:lstStyle/>
                    <a:p>
                      <a:pPr algn="ctr"/>
                      <a:r>
                        <a:rPr lang="pt-BR" sz="2400" b="1" dirty="0"/>
                        <a:t>42</a:t>
                      </a:r>
                    </a:p>
                  </a:txBody>
                  <a:tcPr marL="68580" marR="68580" marT="34290" marB="34290"/>
                </a:tc>
                <a:tc>
                  <a:txBody>
                    <a:bodyPr/>
                    <a:lstStyle/>
                    <a:p>
                      <a:pPr algn="ctr"/>
                      <a:r>
                        <a:rPr lang="pt-BR" sz="2400" b="1" dirty="0"/>
                        <a:t>178</a:t>
                      </a:r>
                    </a:p>
                  </a:txBody>
                  <a:tcPr marL="68580" marR="68580" marT="34290" marB="34290"/>
                </a:tc>
                <a:extLst>
                  <a:ext uri="{0D108BD9-81ED-4DB2-BD59-A6C34878D82A}">
                    <a16:rowId xmlns="" xmlns:a16="http://schemas.microsoft.com/office/drawing/2014/main" val="10001"/>
                  </a:ext>
                </a:extLst>
              </a:tr>
            </a:tbl>
          </a:graphicData>
        </a:graphic>
      </p:graphicFrame>
      <p:pic>
        <p:nvPicPr>
          <p:cNvPr id="9" name="Imagem 8"/>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664360">
            <a:off x="9321347" y="1581172"/>
            <a:ext cx="2762250" cy="1009650"/>
          </a:xfrm>
          <a:prstGeom prst="rect">
            <a:avLst/>
          </a:prstGeom>
          <a:ln>
            <a:noFill/>
          </a:ln>
          <a:effectLst>
            <a:outerShdw blurRad="292100" dist="139700" dir="2700000" algn="tl" rotWithShape="0">
              <a:srgbClr val="333333">
                <a:alpha val="65000"/>
              </a:srgbClr>
            </a:outerShdw>
          </a:effectLst>
        </p:spPr>
      </p:pic>
      <p:pic>
        <p:nvPicPr>
          <p:cNvPr id="10" name="Imagem 9"/>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9809" t="12501" r="22533"/>
          <a:stretch/>
        </p:blipFill>
        <p:spPr>
          <a:xfrm rot="20790192">
            <a:off x="9346093" y="2877308"/>
            <a:ext cx="2141201" cy="1185172"/>
          </a:xfrm>
          <a:prstGeom prst="rect">
            <a:avLst/>
          </a:prstGeom>
          <a:ln>
            <a:noFill/>
          </a:ln>
          <a:effectLst>
            <a:outerShdw blurRad="292100" dist="139700" dir="2700000" algn="tl" rotWithShape="0">
              <a:srgbClr val="333333">
                <a:alpha val="65000"/>
              </a:srgbClr>
            </a:outerShdw>
          </a:effectLst>
        </p:spPr>
      </p:pic>
      <p:pic>
        <p:nvPicPr>
          <p:cNvPr id="11" name="Imagem 10"/>
          <p:cNvPicPr>
            <a:picLocks noChangeAspect="1"/>
          </p:cNvPicPr>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l="405" t="12600" r="5938" b="14950"/>
          <a:stretch/>
        </p:blipFill>
        <p:spPr>
          <a:xfrm rot="296826">
            <a:off x="7748520" y="3752287"/>
            <a:ext cx="4105470" cy="2205442"/>
          </a:xfrm>
          <a:prstGeom prst="rect">
            <a:avLst/>
          </a:prstGeom>
          <a:ln>
            <a:noFill/>
          </a:ln>
          <a:effectLst>
            <a:outerShdw blurRad="292100" dist="139700" dir="2700000" algn="tl" rotWithShape="0">
              <a:srgbClr val="333333">
                <a:alpha val="65000"/>
              </a:srgbClr>
            </a:outerShdw>
          </a:effectLst>
        </p:spPr>
      </p:pic>
      <p:pic>
        <p:nvPicPr>
          <p:cNvPr id="8" name="Imagem 7"/>
          <p:cNvPicPr>
            <a:picLocks noChangeAspect="1"/>
          </p:cNvPicPr>
          <p:nvPr/>
        </p:nvPicPr>
        <p:blipFill rotWithShape="1">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l="31703"/>
          <a:stretch/>
        </p:blipFill>
        <p:spPr>
          <a:xfrm rot="21013814">
            <a:off x="7732667" y="1573148"/>
            <a:ext cx="1761883" cy="1581124"/>
          </a:xfrm>
          <a:prstGeom prst="rect">
            <a:avLst/>
          </a:prstGeom>
          <a:ln>
            <a:noFill/>
          </a:ln>
          <a:effectLst>
            <a:outerShdw blurRad="292100" dist="139700" dir="2700000" algn="tl" rotWithShape="0">
              <a:srgbClr val="333333">
                <a:alpha val="65000"/>
              </a:srgbClr>
            </a:outerShdw>
          </a:effectLst>
        </p:spPr>
      </p:pic>
      <p:sp>
        <p:nvSpPr>
          <p:cNvPr id="2" name="CaixaDeTexto 1"/>
          <p:cNvSpPr txBox="1"/>
          <p:nvPr/>
        </p:nvSpPr>
        <p:spPr>
          <a:xfrm>
            <a:off x="351933" y="5761309"/>
            <a:ext cx="6865982" cy="369332"/>
          </a:xfrm>
          <a:prstGeom prst="rect">
            <a:avLst/>
          </a:prstGeom>
          <a:noFill/>
        </p:spPr>
        <p:txBody>
          <a:bodyPr wrap="none" rtlCol="0">
            <a:spAutoFit/>
          </a:bodyPr>
          <a:lstStyle/>
          <a:p>
            <a:r>
              <a:rPr lang="pt-BR" b="1" dirty="0">
                <a:solidFill>
                  <a:schemeClr val="accent3">
                    <a:lumMod val="50000"/>
                  </a:schemeClr>
                </a:solidFill>
              </a:rPr>
              <a:t>Obs.: média de 4,24 controles internos associados, por risco.</a:t>
            </a:r>
          </a:p>
        </p:txBody>
      </p:sp>
      <p:sp>
        <p:nvSpPr>
          <p:cNvPr id="12" name="Retângulo 11"/>
          <p:cNvSpPr/>
          <p:nvPr/>
        </p:nvSpPr>
        <p:spPr>
          <a:xfrm>
            <a:off x="11873552" y="6457890"/>
            <a:ext cx="351454" cy="400110"/>
          </a:xfrm>
          <a:prstGeom prst="rect">
            <a:avLst/>
          </a:prstGeom>
          <a:noFill/>
        </p:spPr>
        <p:txBody>
          <a:bodyPr wrap="square" lIns="91440" tIns="45720" rIns="91440" bIns="45720">
            <a:spAutoFit/>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pt-BR" sz="2000" b="1" cap="none" spc="50" dirty="0">
                <a:ln w="9525" cmpd="sng">
                  <a:solidFill>
                    <a:schemeClr val="accent1"/>
                  </a:solidFill>
                  <a:prstDash val="solid"/>
                </a:ln>
                <a:solidFill>
                  <a:srgbClr val="70AD47">
                    <a:tint val="1000"/>
                  </a:srgbClr>
                </a:solidFill>
                <a:effectLst>
                  <a:glow rad="38100">
                    <a:schemeClr val="accent1">
                      <a:alpha val="40000"/>
                    </a:schemeClr>
                  </a:glow>
                </a:effectLst>
              </a:rPr>
              <a:t>A</a:t>
            </a:r>
          </a:p>
        </p:txBody>
      </p:sp>
      <p:sp>
        <p:nvSpPr>
          <p:cNvPr id="13"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630959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3273751787"/>
              </p:ext>
            </p:extLst>
          </p:nvPr>
        </p:nvGraphicFramePr>
        <p:xfrm>
          <a:off x="1110499" y="4014420"/>
          <a:ext cx="9957667" cy="1686782"/>
        </p:xfrm>
        <a:graphic>
          <a:graphicData uri="http://schemas.openxmlformats.org/drawingml/2006/table">
            <a:tbl>
              <a:tblPr firstRow="1" bandRow="1">
                <a:tableStyleId>{5C22544A-7EE6-4342-B048-85BDC9FD1C3A}</a:tableStyleId>
              </a:tblPr>
              <a:tblGrid>
                <a:gridCol w="377121">
                  <a:extLst>
                    <a:ext uri="{9D8B030D-6E8A-4147-A177-3AD203B41FA5}">
                      <a16:colId xmlns="" xmlns:a16="http://schemas.microsoft.com/office/drawing/2014/main" val="20000"/>
                    </a:ext>
                  </a:extLst>
                </a:gridCol>
                <a:gridCol w="1411388">
                  <a:extLst>
                    <a:ext uri="{9D8B030D-6E8A-4147-A177-3AD203B41FA5}">
                      <a16:colId xmlns="" xmlns:a16="http://schemas.microsoft.com/office/drawing/2014/main" val="20001"/>
                    </a:ext>
                  </a:extLst>
                </a:gridCol>
                <a:gridCol w="1601987">
                  <a:extLst>
                    <a:ext uri="{9D8B030D-6E8A-4147-A177-3AD203B41FA5}">
                      <a16:colId xmlns="" xmlns:a16="http://schemas.microsoft.com/office/drawing/2014/main" val="20002"/>
                    </a:ext>
                  </a:extLst>
                </a:gridCol>
                <a:gridCol w="1802154">
                  <a:extLst>
                    <a:ext uri="{9D8B030D-6E8A-4147-A177-3AD203B41FA5}">
                      <a16:colId xmlns="" xmlns:a16="http://schemas.microsoft.com/office/drawing/2014/main" val="20003"/>
                    </a:ext>
                  </a:extLst>
                </a:gridCol>
                <a:gridCol w="1712910">
                  <a:extLst>
                    <a:ext uri="{9D8B030D-6E8A-4147-A177-3AD203B41FA5}">
                      <a16:colId xmlns="" xmlns:a16="http://schemas.microsoft.com/office/drawing/2014/main" val="20004"/>
                    </a:ext>
                  </a:extLst>
                </a:gridCol>
                <a:gridCol w="1463768">
                  <a:extLst>
                    <a:ext uri="{9D8B030D-6E8A-4147-A177-3AD203B41FA5}">
                      <a16:colId xmlns="" xmlns:a16="http://schemas.microsoft.com/office/drawing/2014/main" val="20005"/>
                    </a:ext>
                  </a:extLst>
                </a:gridCol>
                <a:gridCol w="1588339">
                  <a:extLst>
                    <a:ext uri="{9D8B030D-6E8A-4147-A177-3AD203B41FA5}">
                      <a16:colId xmlns="" xmlns:a16="http://schemas.microsoft.com/office/drawing/2014/main" val="20006"/>
                    </a:ext>
                  </a:extLst>
                </a:gridCol>
              </a:tblGrid>
              <a:tr h="909542">
                <a:tc>
                  <a:txBody>
                    <a:bodyPr/>
                    <a:lstStyle/>
                    <a:p>
                      <a:pPr algn="ctr"/>
                      <a:endParaRPr lang="pt-BR" sz="1800" dirty="0"/>
                    </a:p>
                  </a:txBody>
                  <a:tcPr marL="68580" marR="68580" marT="34290" marB="34290">
                    <a:solidFill>
                      <a:srgbClr val="008080"/>
                    </a:solidFill>
                  </a:tcPr>
                </a:tc>
                <a:tc>
                  <a:txBody>
                    <a:bodyPr/>
                    <a:lstStyle/>
                    <a:p>
                      <a:pPr algn="ctr"/>
                      <a:r>
                        <a:rPr lang="pt-BR" sz="1800" dirty="0">
                          <a:solidFill>
                            <a:schemeClr val="bg2"/>
                          </a:solidFill>
                        </a:rPr>
                        <a:t>RISCO</a:t>
                      </a:r>
                    </a:p>
                    <a:p>
                      <a:pPr algn="ctr"/>
                      <a:r>
                        <a:rPr lang="pt-BR" sz="1700" dirty="0">
                          <a:solidFill>
                            <a:schemeClr val="bg2"/>
                          </a:solidFill>
                        </a:rPr>
                        <a:t>(eventos)</a:t>
                      </a:r>
                    </a:p>
                  </a:txBody>
                  <a:tcPr marL="68580" marR="68580" marT="34290" marB="34290">
                    <a:solidFill>
                      <a:srgbClr val="008080"/>
                    </a:solidFill>
                  </a:tcPr>
                </a:tc>
                <a:tc>
                  <a:txBody>
                    <a:bodyPr/>
                    <a:lstStyle/>
                    <a:p>
                      <a:pPr algn="ctr"/>
                      <a:r>
                        <a:rPr lang="pt-BR" sz="1800" dirty="0">
                          <a:solidFill>
                            <a:schemeClr val="bg2"/>
                          </a:solidFill>
                        </a:rPr>
                        <a:t>CAUSA(s)</a:t>
                      </a:r>
                    </a:p>
                    <a:p>
                      <a:pPr algn="ctr"/>
                      <a:r>
                        <a:rPr lang="pt-BR" sz="1800" dirty="0">
                          <a:solidFill>
                            <a:schemeClr val="bg2"/>
                          </a:solidFill>
                        </a:rPr>
                        <a:t>fonte +</a:t>
                      </a:r>
                    </a:p>
                    <a:p>
                      <a:pPr algn="ctr"/>
                      <a:r>
                        <a:rPr lang="pt-BR" sz="1800" dirty="0" err="1">
                          <a:solidFill>
                            <a:schemeClr val="bg2"/>
                          </a:solidFill>
                        </a:rPr>
                        <a:t>vulnerabil</a:t>
                      </a:r>
                      <a:r>
                        <a:rPr lang="pt-BR" sz="1800" dirty="0">
                          <a:solidFill>
                            <a:schemeClr val="bg2"/>
                          </a:solidFill>
                        </a:rPr>
                        <a:t>.</a:t>
                      </a:r>
                    </a:p>
                  </a:txBody>
                  <a:tcPr marL="68580" marR="68580" marT="34290" marB="34290">
                    <a:solidFill>
                      <a:srgbClr val="008080"/>
                    </a:solidFill>
                  </a:tcPr>
                </a:tc>
                <a:tc>
                  <a:txBody>
                    <a:bodyPr/>
                    <a:lstStyle/>
                    <a:p>
                      <a:pPr algn="ctr"/>
                      <a:r>
                        <a:rPr lang="pt-BR" sz="1800" dirty="0">
                          <a:solidFill>
                            <a:schemeClr val="bg2"/>
                          </a:solidFill>
                        </a:rPr>
                        <a:t>EFEITO (consequência)</a:t>
                      </a:r>
                    </a:p>
                  </a:txBody>
                  <a:tcPr marL="68580" marR="68580" marT="34290" marB="34290">
                    <a:solidFill>
                      <a:srgbClr val="008080"/>
                    </a:solidFill>
                  </a:tcPr>
                </a:tc>
                <a:tc>
                  <a:txBody>
                    <a:bodyPr/>
                    <a:lstStyle/>
                    <a:p>
                      <a:pPr algn="ctr"/>
                      <a:r>
                        <a:rPr lang="pt-BR" sz="1800" dirty="0">
                          <a:solidFill>
                            <a:schemeClr val="bg2"/>
                          </a:solidFill>
                        </a:rPr>
                        <a:t>PROBABILIDADE</a:t>
                      </a:r>
                    </a:p>
                    <a:p>
                      <a:pPr algn="ctr"/>
                      <a:r>
                        <a:rPr lang="pt-BR" sz="1800" dirty="0">
                          <a:solidFill>
                            <a:schemeClr val="bg2"/>
                          </a:solidFill>
                        </a:rPr>
                        <a:t>(P)</a:t>
                      </a:r>
                    </a:p>
                    <a:p>
                      <a:pPr algn="ctr"/>
                      <a:r>
                        <a:rPr lang="pt-BR" sz="1800" dirty="0">
                          <a:solidFill>
                            <a:schemeClr val="bg2"/>
                          </a:solidFill>
                        </a:rPr>
                        <a:t>(1 a</a:t>
                      </a:r>
                      <a:r>
                        <a:rPr lang="pt-BR" sz="1800" baseline="0" dirty="0">
                          <a:solidFill>
                            <a:schemeClr val="bg2"/>
                          </a:solidFill>
                        </a:rPr>
                        <a:t> 5)</a:t>
                      </a:r>
                      <a:endParaRPr lang="pt-BR" sz="1800" dirty="0">
                        <a:solidFill>
                          <a:schemeClr val="bg2"/>
                        </a:solidFill>
                      </a:endParaRPr>
                    </a:p>
                  </a:txBody>
                  <a:tcPr marL="68580" marR="68580" marT="34290" marB="34290">
                    <a:solidFill>
                      <a:srgbClr val="008080"/>
                    </a:solidFill>
                  </a:tcPr>
                </a:tc>
                <a:tc>
                  <a:txBody>
                    <a:bodyPr/>
                    <a:lstStyle/>
                    <a:p>
                      <a:pPr algn="ctr"/>
                      <a:r>
                        <a:rPr lang="pt-BR" sz="1800" dirty="0">
                          <a:solidFill>
                            <a:schemeClr val="bg2"/>
                          </a:solidFill>
                        </a:rPr>
                        <a:t>IMPACTO</a:t>
                      </a:r>
                    </a:p>
                    <a:p>
                      <a:pPr algn="ctr"/>
                      <a:r>
                        <a:rPr lang="pt-BR" sz="1800" dirty="0">
                          <a:solidFill>
                            <a:schemeClr val="bg2"/>
                          </a:solidFill>
                        </a:rPr>
                        <a:t>(I)</a:t>
                      </a:r>
                    </a:p>
                    <a:p>
                      <a:pPr algn="ctr"/>
                      <a:r>
                        <a:rPr lang="pt-BR" sz="1800" dirty="0">
                          <a:solidFill>
                            <a:schemeClr val="bg2"/>
                          </a:solidFill>
                        </a:rPr>
                        <a:t>(1 a 5)</a:t>
                      </a:r>
                    </a:p>
                  </a:txBody>
                  <a:tcPr marL="68580" marR="68580" marT="34290" marB="34290">
                    <a:solidFill>
                      <a:srgbClr val="008080"/>
                    </a:solidFill>
                  </a:tcPr>
                </a:tc>
                <a:tc>
                  <a:txBody>
                    <a:bodyPr/>
                    <a:lstStyle/>
                    <a:p>
                      <a:pPr algn="ctr"/>
                      <a:r>
                        <a:rPr lang="pt-BR" sz="1800" i="1" dirty="0">
                          <a:solidFill>
                            <a:schemeClr val="bg2"/>
                          </a:solidFill>
                        </a:rPr>
                        <a:t>RANKING</a:t>
                      </a:r>
                    </a:p>
                  </a:txBody>
                  <a:tcPr marL="68580" marR="68580" marT="34290" marB="34290">
                    <a:solidFill>
                      <a:srgbClr val="008080"/>
                    </a:solidFill>
                  </a:tcPr>
                </a:tc>
                <a:extLst>
                  <a:ext uri="{0D108BD9-81ED-4DB2-BD59-A6C34878D82A}">
                    <a16:rowId xmlns="" xmlns:a16="http://schemas.microsoft.com/office/drawing/2014/main" val="10000"/>
                  </a:ext>
                </a:extLst>
              </a:tr>
              <a:tr h="388620">
                <a:tc>
                  <a:txBody>
                    <a:bodyPr/>
                    <a:lstStyle/>
                    <a:p>
                      <a:pPr algn="ctr"/>
                      <a:r>
                        <a:rPr lang="pt-BR" sz="2100" dirty="0">
                          <a:solidFill>
                            <a:srgbClr val="002060"/>
                          </a:solidFill>
                        </a:rPr>
                        <a:t>A</a:t>
                      </a:r>
                    </a:p>
                  </a:txBody>
                  <a:tcPr marL="68580" marR="68580" marT="34290" marB="34290"/>
                </a:tc>
                <a:tc>
                  <a:txBody>
                    <a:bodyPr/>
                    <a:lstStyle/>
                    <a:p>
                      <a:endParaRPr lang="pt-BR" sz="1400" dirty="0"/>
                    </a:p>
                  </a:txBody>
                  <a:tcPr marL="68580" marR="68580" marT="34290" marB="34290"/>
                </a:tc>
                <a:tc>
                  <a:txBody>
                    <a:bodyPr/>
                    <a:lstStyle/>
                    <a:p>
                      <a:endParaRPr lang="pt-BR" sz="1400" dirty="0"/>
                    </a:p>
                  </a:txBody>
                  <a:tcPr marL="68580" marR="68580" marT="34290" marB="34290"/>
                </a:tc>
                <a:tc>
                  <a:txBody>
                    <a:bodyPr/>
                    <a:lstStyle/>
                    <a:p>
                      <a:endParaRPr lang="pt-BR" sz="1400" dirty="0"/>
                    </a:p>
                  </a:txBody>
                  <a:tcPr marL="68580" marR="68580" marT="34290" marB="34290"/>
                </a:tc>
                <a:tc>
                  <a:txBody>
                    <a:bodyPr/>
                    <a:lstStyle/>
                    <a:p>
                      <a:endParaRPr lang="pt-BR" sz="1400" dirty="0"/>
                    </a:p>
                  </a:txBody>
                  <a:tcPr marL="68580" marR="68580" marT="34290" marB="34290"/>
                </a:tc>
                <a:tc>
                  <a:txBody>
                    <a:bodyPr/>
                    <a:lstStyle/>
                    <a:p>
                      <a:endParaRPr lang="pt-BR" sz="1400" dirty="0"/>
                    </a:p>
                  </a:txBody>
                  <a:tcPr marL="68580" marR="68580" marT="34290" marB="34290"/>
                </a:tc>
                <a:tc>
                  <a:txBody>
                    <a:bodyPr/>
                    <a:lstStyle/>
                    <a:p>
                      <a:endParaRPr lang="pt-BR" sz="1400" dirty="0"/>
                    </a:p>
                  </a:txBody>
                  <a:tcPr marL="68580" marR="68580" marT="34290" marB="34290"/>
                </a:tc>
                <a:extLst>
                  <a:ext uri="{0D108BD9-81ED-4DB2-BD59-A6C34878D82A}">
                    <a16:rowId xmlns="" xmlns:a16="http://schemas.microsoft.com/office/drawing/2014/main" val="10001"/>
                  </a:ext>
                </a:extLst>
              </a:tr>
              <a:tr h="388620">
                <a:tc>
                  <a:txBody>
                    <a:bodyPr/>
                    <a:lstStyle/>
                    <a:p>
                      <a:pPr algn="ctr"/>
                      <a:r>
                        <a:rPr lang="pt-BR" sz="2100" dirty="0">
                          <a:solidFill>
                            <a:srgbClr val="002060"/>
                          </a:solidFill>
                        </a:rPr>
                        <a:t>B</a:t>
                      </a:r>
                    </a:p>
                  </a:txBody>
                  <a:tcPr marL="68580" marR="68580" marT="34290" marB="34290"/>
                </a:tc>
                <a:tc>
                  <a:txBody>
                    <a:bodyPr/>
                    <a:lstStyle/>
                    <a:p>
                      <a:endParaRPr lang="pt-BR" sz="1400" dirty="0"/>
                    </a:p>
                  </a:txBody>
                  <a:tcPr marL="68580" marR="68580" marT="34290" marB="34290"/>
                </a:tc>
                <a:tc>
                  <a:txBody>
                    <a:bodyPr/>
                    <a:lstStyle/>
                    <a:p>
                      <a:endParaRPr lang="pt-BR" sz="1400" dirty="0"/>
                    </a:p>
                  </a:txBody>
                  <a:tcPr marL="68580" marR="68580" marT="34290" marB="34290"/>
                </a:tc>
                <a:tc>
                  <a:txBody>
                    <a:bodyPr/>
                    <a:lstStyle/>
                    <a:p>
                      <a:endParaRPr lang="pt-BR" sz="1400" dirty="0"/>
                    </a:p>
                  </a:txBody>
                  <a:tcPr marL="68580" marR="68580" marT="34290" marB="34290"/>
                </a:tc>
                <a:tc>
                  <a:txBody>
                    <a:bodyPr/>
                    <a:lstStyle/>
                    <a:p>
                      <a:endParaRPr lang="pt-BR" sz="1400" dirty="0"/>
                    </a:p>
                  </a:txBody>
                  <a:tcPr marL="68580" marR="68580" marT="34290" marB="34290"/>
                </a:tc>
                <a:tc>
                  <a:txBody>
                    <a:bodyPr/>
                    <a:lstStyle/>
                    <a:p>
                      <a:endParaRPr lang="pt-BR" sz="1400" dirty="0"/>
                    </a:p>
                  </a:txBody>
                  <a:tcPr marL="68580" marR="68580" marT="34290" marB="34290"/>
                </a:tc>
                <a:tc>
                  <a:txBody>
                    <a:bodyPr/>
                    <a:lstStyle/>
                    <a:p>
                      <a:endParaRPr lang="pt-BR" sz="1400" dirty="0"/>
                    </a:p>
                  </a:txBody>
                  <a:tcPr marL="68580" marR="68580" marT="34290" marB="34290"/>
                </a:tc>
                <a:extLst>
                  <a:ext uri="{0D108BD9-81ED-4DB2-BD59-A6C34878D82A}">
                    <a16:rowId xmlns="" xmlns:a16="http://schemas.microsoft.com/office/drawing/2014/main" val="10002"/>
                  </a:ext>
                </a:extLst>
              </a:tr>
            </a:tbl>
          </a:graphicData>
        </a:graphic>
      </p:graphicFrame>
      <p:sp>
        <p:nvSpPr>
          <p:cNvPr id="10" name="Espaço Reservado para Conteúdo 1"/>
          <p:cNvSpPr txBox="1">
            <a:spLocks/>
          </p:cNvSpPr>
          <p:nvPr/>
        </p:nvSpPr>
        <p:spPr bwMode="auto">
          <a:xfrm>
            <a:off x="338405" y="680228"/>
            <a:ext cx="11523930" cy="28619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hlink"/>
              </a:buClr>
              <a:buSzPct val="80000"/>
              <a:buFont typeface="Arial" pitchFamily="34" charset="0"/>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80000"/>
              <a:buFont typeface="Arial" pitchFamily="34" charset="0"/>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C0C0C0"/>
                  </a:outerShdw>
                </a:effectLst>
                <a:latin typeface="+mn-lt"/>
              </a:defRPr>
            </a:lvl9pPr>
          </a:lstStyle>
          <a:p>
            <a:pPr lvl="1" algn="just">
              <a:spcBef>
                <a:spcPts val="450"/>
              </a:spcBef>
              <a:spcAft>
                <a:spcPts val="450"/>
              </a:spcAft>
              <a:buClr>
                <a:srgbClr val="0070C0"/>
              </a:buClr>
              <a:buFont typeface="Wingdings" panose="05000000000000000000" pitchFamily="2" charset="2"/>
              <a:buChar char="ü"/>
            </a:pPr>
            <a:r>
              <a:rPr lang="pt-BR" sz="2400" b="1" kern="0" dirty="0">
                <a:solidFill>
                  <a:srgbClr val="0070C0"/>
                </a:solidFill>
                <a:effectLst/>
                <a:latin typeface="Arial Narrow" pitchFamily="34" charset="0"/>
              </a:rPr>
              <a:t>Contexto</a:t>
            </a:r>
            <a:r>
              <a:rPr lang="pt-BR" sz="2400" b="1" kern="0" dirty="0">
                <a:solidFill>
                  <a:schemeClr val="tx2">
                    <a:lumMod val="50000"/>
                  </a:schemeClr>
                </a:solidFill>
                <a:effectLst/>
                <a:latin typeface="Arial Narrow" pitchFamily="34" charset="0"/>
              </a:rPr>
              <a:t>/</a:t>
            </a:r>
            <a:r>
              <a:rPr lang="pt-BR" sz="2400" b="1" kern="0" dirty="0">
                <a:solidFill>
                  <a:srgbClr val="0070C0"/>
                </a:solidFill>
                <a:effectLst/>
                <a:latin typeface="Arial Narrow" pitchFamily="34" charset="0"/>
              </a:rPr>
              <a:t>Ambiência</a:t>
            </a:r>
            <a:r>
              <a:rPr lang="pt-BR" sz="2400" b="1" kern="0" dirty="0">
                <a:solidFill>
                  <a:schemeClr val="tx2">
                    <a:lumMod val="50000"/>
                  </a:schemeClr>
                </a:solidFill>
                <a:effectLst/>
                <a:latin typeface="Arial Narrow" pitchFamily="34" charset="0"/>
              </a:rPr>
              <a:t> </a:t>
            </a:r>
            <a:r>
              <a:rPr lang="pt-BR" sz="2400" b="1" kern="0" dirty="0" smtClean="0">
                <a:solidFill>
                  <a:schemeClr val="tx2">
                    <a:lumMod val="50000"/>
                  </a:schemeClr>
                </a:solidFill>
                <a:effectLst/>
                <a:latin typeface="Arial Narrow" pitchFamily="34" charset="0"/>
              </a:rPr>
              <a:t>(</a:t>
            </a:r>
            <a:r>
              <a:rPr lang="pt-BR" sz="2400" b="1" dirty="0">
                <a:solidFill>
                  <a:schemeClr val="tx2">
                    <a:lumMod val="50000"/>
                  </a:schemeClr>
                </a:solidFill>
                <a:effectLst/>
                <a:latin typeface="Arial Narrow" pitchFamily="34" charset="0"/>
              </a:rPr>
              <a:t>situação hipotética para um pensar lógico e organizado sobre riscos operacionais</a:t>
            </a:r>
            <a:r>
              <a:rPr lang="pt-BR" sz="2400" b="1" kern="0" dirty="0" smtClean="0">
                <a:solidFill>
                  <a:schemeClr val="tx2">
                    <a:lumMod val="50000"/>
                  </a:schemeClr>
                </a:solidFill>
                <a:effectLst/>
                <a:latin typeface="Arial Narrow" pitchFamily="34" charset="0"/>
              </a:rPr>
              <a:t>): </a:t>
            </a:r>
            <a:r>
              <a:rPr lang="pt-BR" sz="2100" kern="0" dirty="0" smtClean="0">
                <a:effectLst/>
                <a:latin typeface="Arial Narrow" pitchFamily="34" charset="0"/>
              </a:rPr>
              <a:t>Você</a:t>
            </a:r>
            <a:r>
              <a:rPr lang="pt-BR" sz="2100" kern="0" dirty="0">
                <a:effectLst/>
                <a:latin typeface="Arial Narrow" pitchFamily="34" charset="0"/>
              </a:rPr>
              <a:t>, esposo(a) e dois filhos em idade escolar irão, de carro (Volkswagen Brasília, amarela, ano 1982), passar férias em hotel na cidade de </a:t>
            </a:r>
            <a:r>
              <a:rPr lang="pt-BR" sz="2100" kern="0" dirty="0" err="1">
                <a:effectLst/>
                <a:latin typeface="Arial Narrow" pitchFamily="34" charset="0"/>
              </a:rPr>
              <a:t>Salvador-BA</a:t>
            </a:r>
            <a:r>
              <a:rPr lang="pt-BR" sz="2100" kern="0" dirty="0">
                <a:effectLst/>
                <a:latin typeface="Arial Narrow" pitchFamily="34" charset="0"/>
              </a:rPr>
              <a:t>, no mês de julho </a:t>
            </a:r>
            <a:r>
              <a:rPr lang="pt-BR" sz="2100" dirty="0">
                <a:effectLst/>
                <a:latin typeface="Arial Narrow" pitchFamily="34" charset="0"/>
              </a:rPr>
              <a:t>(média de 203 mm de chuva</a:t>
            </a:r>
            <a:r>
              <a:rPr lang="pt-BR" sz="2100" dirty="0" smtClean="0">
                <a:effectLst/>
                <a:latin typeface="Arial Narrow" pitchFamily="34" charset="0"/>
              </a:rPr>
              <a:t>)</a:t>
            </a:r>
            <a:r>
              <a:rPr lang="pt-BR" sz="2100" kern="0" dirty="0" smtClean="0">
                <a:effectLst/>
                <a:latin typeface="Arial Narrow" pitchFamily="34" charset="0"/>
              </a:rPr>
              <a:t>. </a:t>
            </a:r>
            <a:r>
              <a:rPr lang="pt-BR" sz="2100" dirty="0" smtClean="0">
                <a:effectLst/>
                <a:latin typeface="Arial Narrow" pitchFamily="34" charset="0"/>
              </a:rPr>
              <a:t>A </a:t>
            </a:r>
            <a:r>
              <a:rPr lang="pt-BR" sz="2100" dirty="0">
                <a:effectLst/>
                <a:latin typeface="Arial Narrow" pitchFamily="34" charset="0"/>
              </a:rPr>
              <a:t>partir de cinco níveis de “avaliação qualitativa da probabilidade” e de cinco níveis de “avaliação qualitativa do impacto”, a exemplo daqueles abordados </a:t>
            </a:r>
            <a:r>
              <a:rPr lang="pt-BR" sz="2100" dirty="0" smtClean="0">
                <a:effectLst/>
                <a:latin typeface="Arial Narrow" pitchFamily="34" charset="0"/>
              </a:rPr>
              <a:t>anteriormente nas duas réguas, </a:t>
            </a:r>
            <a:r>
              <a:rPr lang="pt-BR" sz="2100" kern="0" dirty="0">
                <a:effectLst/>
                <a:latin typeface="Arial Narrow" pitchFamily="34" charset="0"/>
              </a:rPr>
              <a:t>preencha a últimas três colunas da matriz de riscos abaixo (avaliação e diagnóstico), relativamente aos eventos de risco já identificados no trabalho de grupo/dupla. Lembre-se de que, em caso de impasse entre membros do grupo/dupla, será buscado um consenso e/ou feita uma democrática votação!</a:t>
            </a:r>
          </a:p>
          <a:p>
            <a:pPr lvl="2" algn="just">
              <a:spcAft>
                <a:spcPts val="450"/>
              </a:spcAft>
              <a:buClr>
                <a:srgbClr val="0070C0"/>
              </a:buClr>
              <a:buSzPct val="70000"/>
              <a:buFont typeface="Arial" panose="020B0604020202020204" pitchFamily="34" charset="0"/>
              <a:buChar char="•"/>
            </a:pPr>
            <a:endParaRPr lang="pt-BR" sz="2100" dirty="0">
              <a:effectLst/>
              <a:latin typeface="Arial Narrow" pitchFamily="34" charset="0"/>
            </a:endParaRPr>
          </a:p>
        </p:txBody>
      </p:sp>
      <p:sp>
        <p:nvSpPr>
          <p:cNvPr id="12" name="Retângulo 11"/>
          <p:cNvSpPr/>
          <p:nvPr/>
        </p:nvSpPr>
        <p:spPr>
          <a:xfrm>
            <a:off x="1507902" y="3598537"/>
            <a:ext cx="1386518"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chemeClr val="bg2"/>
                </a:solidFill>
              </a:rPr>
              <a:t>Identificação</a:t>
            </a:r>
          </a:p>
        </p:txBody>
      </p:sp>
      <p:sp>
        <p:nvSpPr>
          <p:cNvPr id="13" name="Retângulo 12"/>
          <p:cNvSpPr/>
          <p:nvPr/>
        </p:nvSpPr>
        <p:spPr>
          <a:xfrm>
            <a:off x="2877620" y="3598537"/>
            <a:ext cx="3384375"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chemeClr val="bg2"/>
                </a:solidFill>
              </a:rPr>
              <a:t>Análise</a:t>
            </a:r>
          </a:p>
        </p:txBody>
      </p:sp>
      <p:sp>
        <p:nvSpPr>
          <p:cNvPr id="17" name="Seta para a direita 16"/>
          <p:cNvSpPr/>
          <p:nvPr/>
        </p:nvSpPr>
        <p:spPr>
          <a:xfrm rot="16200000">
            <a:off x="8436260" y="5831180"/>
            <a:ext cx="648072" cy="43204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CaixaDeTexto 17"/>
          <p:cNvSpPr txBox="1"/>
          <p:nvPr/>
        </p:nvSpPr>
        <p:spPr>
          <a:xfrm>
            <a:off x="338405" y="100994"/>
            <a:ext cx="11546006" cy="5232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Exercício em grupo/dupla (2ª parte) – Avaliação e Diagnóstico</a:t>
            </a:r>
            <a:r>
              <a:rPr lang="pt-BR" dirty="0">
                <a:solidFill>
                  <a:schemeClr val="bg1"/>
                </a:solidFill>
                <a:effectLst>
                  <a:outerShdw blurRad="38100" dist="38100" dir="2700000" algn="tl">
                    <a:srgbClr val="000000">
                      <a:alpha val="43137"/>
                    </a:srgbClr>
                  </a:outerShdw>
                </a:effectLst>
              </a:rPr>
              <a:t> </a:t>
            </a:r>
          </a:p>
        </p:txBody>
      </p:sp>
      <p:sp>
        <p:nvSpPr>
          <p:cNvPr id="15" name="Retângulo 14"/>
          <p:cNvSpPr/>
          <p:nvPr/>
        </p:nvSpPr>
        <p:spPr>
          <a:xfrm>
            <a:off x="6265609" y="3591081"/>
            <a:ext cx="3211153" cy="432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chemeClr val="bg2"/>
                </a:solidFill>
              </a:rPr>
              <a:t>Avaliação/Quantificação</a:t>
            </a:r>
            <a:endParaRPr lang="pt-BR" sz="1600" b="1" dirty="0">
              <a:solidFill>
                <a:schemeClr val="bg2"/>
              </a:solidFill>
            </a:endParaRPr>
          </a:p>
        </p:txBody>
      </p:sp>
      <p:sp>
        <p:nvSpPr>
          <p:cNvPr id="19" name="Retângulo 18"/>
          <p:cNvSpPr/>
          <p:nvPr/>
        </p:nvSpPr>
        <p:spPr>
          <a:xfrm>
            <a:off x="9480376" y="3598414"/>
            <a:ext cx="1584176" cy="4320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chemeClr val="bg2"/>
                </a:solidFill>
              </a:rPr>
              <a:t>Diagnóstico</a:t>
            </a:r>
          </a:p>
        </p:txBody>
      </p:sp>
      <p:sp>
        <p:nvSpPr>
          <p:cNvPr id="20" name="Seta para a direita 19"/>
          <p:cNvSpPr/>
          <p:nvPr/>
        </p:nvSpPr>
        <p:spPr>
          <a:xfrm rot="16200000">
            <a:off x="9948428" y="5848169"/>
            <a:ext cx="648072" cy="43204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Seta para a direita 20"/>
          <p:cNvSpPr/>
          <p:nvPr/>
        </p:nvSpPr>
        <p:spPr>
          <a:xfrm rot="16200000">
            <a:off x="6924092" y="5858099"/>
            <a:ext cx="648072" cy="43204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3"/>
          <p:cNvSpPr txBox="1"/>
          <p:nvPr/>
        </p:nvSpPr>
        <p:spPr>
          <a:xfrm>
            <a:off x="350520" y="64604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9084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jogo dos 9 pontos"/>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83832" y="1988840"/>
            <a:ext cx="3608458" cy="3570871"/>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327546" y="137378"/>
            <a:ext cx="11546006"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altLang="pt-B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Ligue os </a:t>
            </a:r>
            <a:r>
              <a:rPr lang="pt-BR" alt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9 pontos com </a:t>
            </a:r>
            <a:r>
              <a:rPr lang="pt-BR" altLang="pt-B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 linhas, </a:t>
            </a:r>
            <a:r>
              <a:rPr lang="pt-BR" alt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sem tirar a caneta do papel</a:t>
            </a:r>
            <a:r>
              <a:rPr lang="pt-BR"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pPr algn="ctr"/>
            <a:endParaRPr lang="pt-BR" dirty="0">
              <a:solidFill>
                <a:schemeClr val="bg1"/>
              </a:solidFill>
              <a:effectLst>
                <a:outerShdw blurRad="38100" dist="38100" dir="2700000" algn="tl">
                  <a:srgbClr val="000000">
                    <a:alpha val="43137"/>
                  </a:srgbClr>
                </a:outerShdw>
              </a:effectLst>
            </a:endParaRPr>
          </a:p>
        </p:txBody>
      </p:sp>
      <p:sp>
        <p:nvSpPr>
          <p:cNvPr id="6"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03054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9754" y="1916832"/>
            <a:ext cx="11523169" cy="3585154"/>
          </a:xfrm>
        </p:spPr>
        <p:txBody>
          <a:bodyPr>
            <a:normAutofit/>
          </a:bodyPr>
          <a:lstStyle/>
          <a:p>
            <a:pPr algn="just">
              <a:buClr>
                <a:srgbClr val="0070C0"/>
              </a:buClr>
              <a:buFont typeface="Wingdings" panose="05000000000000000000" pitchFamily="2" charset="2"/>
              <a:buChar char="ü"/>
            </a:pPr>
            <a:r>
              <a:rPr lang="pt-BR" sz="30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Nível </a:t>
            </a:r>
            <a:r>
              <a:rPr lang="pt-BR" sz="3000" dirty="0">
                <a:solidFill>
                  <a:schemeClr val="accent1"/>
                </a:solidFill>
                <a:latin typeface="Tahoma" panose="020B0604030504040204" pitchFamily="34" charset="0"/>
                <a:ea typeface="Tahoma" panose="020B0604030504040204" pitchFamily="34" charset="0"/>
                <a:cs typeface="Tahoma" panose="020B0604030504040204" pitchFamily="34" charset="0"/>
              </a:rPr>
              <a:t>de risco</a:t>
            </a:r>
            <a:r>
              <a:rPr lang="pt-BR" sz="3000" dirty="0">
                <a:latin typeface="Tahoma" panose="020B0604030504040204" pitchFamily="34" charset="0"/>
                <a:ea typeface="Tahoma" panose="020B0604030504040204" pitchFamily="34" charset="0"/>
                <a:cs typeface="Tahoma" panose="020B0604030504040204" pitchFamily="34" charset="0"/>
              </a:rPr>
              <a:t>: medida de importância ou significância do risco, quanto à sua criticidade, obtido a partir da combinação de dois fatores universais: </a:t>
            </a:r>
            <a:r>
              <a:rPr lang="pt-BR" sz="3000" dirty="0">
                <a:solidFill>
                  <a:srgbClr val="0070C0"/>
                </a:solidFill>
                <a:latin typeface="Tahoma" panose="020B0604030504040204" pitchFamily="34" charset="0"/>
                <a:ea typeface="Tahoma" panose="020B0604030504040204" pitchFamily="34" charset="0"/>
                <a:cs typeface="Tahoma" panose="020B0604030504040204" pitchFamily="34" charset="0"/>
              </a:rPr>
              <a:t>probabilidade</a:t>
            </a:r>
            <a:r>
              <a:rPr lang="pt-BR" sz="3000" dirty="0">
                <a:latin typeface="Tahoma" panose="020B0604030504040204" pitchFamily="34" charset="0"/>
                <a:ea typeface="Tahoma" panose="020B0604030504040204" pitchFamily="34" charset="0"/>
                <a:cs typeface="Tahoma" panose="020B0604030504040204" pitchFamily="34" charset="0"/>
              </a:rPr>
              <a:t> de ocorrência do evento e </a:t>
            </a:r>
            <a:r>
              <a:rPr lang="pt-BR" sz="3000" dirty="0">
                <a:solidFill>
                  <a:srgbClr val="0070C0"/>
                </a:solidFill>
                <a:latin typeface="Tahoma" panose="020B0604030504040204" pitchFamily="34" charset="0"/>
                <a:ea typeface="Tahoma" panose="020B0604030504040204" pitchFamily="34" charset="0"/>
                <a:cs typeface="Tahoma" panose="020B0604030504040204" pitchFamily="34" charset="0"/>
              </a:rPr>
              <a:t>impacto</a:t>
            </a:r>
            <a:r>
              <a:rPr lang="pt-BR" sz="3000" dirty="0">
                <a:latin typeface="Tahoma" panose="020B0604030504040204" pitchFamily="34" charset="0"/>
                <a:ea typeface="Tahoma" panose="020B0604030504040204" pitchFamily="34" charset="0"/>
                <a:cs typeface="Tahoma" panose="020B0604030504040204" pitchFamily="34" charset="0"/>
              </a:rPr>
              <a:t> nos </a:t>
            </a:r>
            <a:r>
              <a:rPr lang="pt-BR" sz="3000" dirty="0" smtClean="0">
                <a:latin typeface="Tahoma" panose="020B0604030504040204" pitchFamily="34" charset="0"/>
                <a:ea typeface="Tahoma" panose="020B0604030504040204" pitchFamily="34" charset="0"/>
                <a:cs typeface="Tahoma" panose="020B0604030504040204" pitchFamily="34" charset="0"/>
              </a:rPr>
              <a:t>objetivos organizacionais.</a:t>
            </a:r>
          </a:p>
          <a:p>
            <a:pPr algn="just">
              <a:buClr>
                <a:srgbClr val="0070C0"/>
              </a:buClr>
              <a:buFont typeface="Wingdings" panose="05000000000000000000" pitchFamily="2" charset="2"/>
              <a:buChar char="ü"/>
            </a:pPr>
            <a:r>
              <a:rPr lang="pt-BR" sz="3000" dirty="0" smtClean="0">
                <a:latin typeface="Tahoma" panose="020B0604030504040204" pitchFamily="34" charset="0"/>
                <a:ea typeface="Tahoma" panose="020B0604030504040204" pitchFamily="34" charset="0"/>
                <a:cs typeface="Tahoma" panose="020B0604030504040204" pitchFamily="34" charset="0"/>
              </a:rPr>
              <a:t>Quanto </a:t>
            </a:r>
            <a:r>
              <a:rPr lang="pt-BR" sz="3000" dirty="0">
                <a:latin typeface="Tahoma" panose="020B0604030504040204" pitchFamily="34" charset="0"/>
                <a:ea typeface="Tahoma" panose="020B0604030504040204" pitchFamily="34" charset="0"/>
                <a:cs typeface="Tahoma" panose="020B0604030504040204" pitchFamily="34" charset="0"/>
              </a:rPr>
              <a:t>maior a probabilidade e maior o impacto, maior é o nível do risco.</a:t>
            </a:r>
          </a:p>
          <a:p>
            <a:pPr algn="just">
              <a:buClr>
                <a:srgbClr val="0070C0"/>
              </a:buClr>
              <a:buFont typeface="Wingdings" panose="05000000000000000000" pitchFamily="2" charset="2"/>
              <a:buChar char="ü"/>
            </a:pPr>
            <a:endParaRPr lang="pt-BR" sz="2400" dirty="0"/>
          </a:p>
        </p:txBody>
      </p:sp>
      <p:sp>
        <p:nvSpPr>
          <p:cNvPr id="4" name="Retângulo 3"/>
          <p:cNvSpPr/>
          <p:nvPr/>
        </p:nvSpPr>
        <p:spPr>
          <a:xfrm>
            <a:off x="1507959" y="5049925"/>
            <a:ext cx="9225602" cy="646331"/>
          </a:xfrm>
          <a:prstGeom prst="rect">
            <a:avLst/>
          </a:prstGeom>
          <a:solidFill>
            <a:schemeClr val="accent1">
              <a:lumMod val="75000"/>
            </a:schemeClr>
          </a:solidFill>
        </p:spPr>
        <p:txBody>
          <a:bodyPr wrap="none" lIns="91440" tIns="45720" rIns="91440" bIns="45720">
            <a:spAutoFit/>
          </a:bodyPr>
          <a:lstStyle/>
          <a:p>
            <a:pPr algn="ctr"/>
            <a:r>
              <a:rPr lang="pt-BR" sz="3600" b="1" dirty="0">
                <a:ln w="1905"/>
                <a:solidFill>
                  <a:schemeClr val="bg1"/>
                </a:solidFill>
              </a:rPr>
              <a:t>Nível do Risco = Probabilidade x Impacto</a:t>
            </a:r>
          </a:p>
        </p:txBody>
      </p:sp>
      <p:sp>
        <p:nvSpPr>
          <p:cNvPr id="7" name="CaixaDeTexto 6"/>
          <p:cNvSpPr txBox="1"/>
          <p:nvPr/>
        </p:nvSpPr>
        <p:spPr>
          <a:xfrm>
            <a:off x="347757" y="204249"/>
            <a:ext cx="11546006" cy="147732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sz="27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r>
              <a:rPr lang="pt-BR" sz="36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Avaliação </a:t>
            </a:r>
            <a:r>
              <a:rPr lang="pt-BR" sz="36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 um </a:t>
            </a:r>
            <a:r>
              <a:rPr lang="pt-BR" sz="36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risco</a:t>
            </a:r>
          </a:p>
          <a:p>
            <a:pPr algn="ctr"/>
            <a:endParaRPr lang="pt-BR" sz="2700" dirty="0">
              <a:solidFill>
                <a:schemeClr val="bg1"/>
              </a:solidFill>
              <a:effectLst>
                <a:outerShdw blurRad="38100" dist="38100" dir="2700000" algn="tl">
                  <a:srgbClr val="000000">
                    <a:alpha val="43137"/>
                  </a:srgbClr>
                </a:outerShdw>
              </a:effectLst>
            </a:endParaRPr>
          </a:p>
        </p:txBody>
      </p:sp>
      <p:sp>
        <p:nvSpPr>
          <p:cNvPr id="8"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8338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49494" y="2348880"/>
            <a:ext cx="11524058" cy="1796395"/>
          </a:xfrm>
          <a:ln>
            <a:noFill/>
          </a:ln>
        </p:spPr>
        <p:txBody>
          <a:bodyPr/>
          <a:lstStyle/>
          <a:p>
            <a:pPr>
              <a:buClr>
                <a:srgbClr val="0070C0"/>
              </a:buClr>
              <a:buFont typeface="Wingdings" panose="05000000000000000000" pitchFamily="2" charset="2"/>
              <a:buChar char="ü"/>
            </a:pPr>
            <a:r>
              <a:rPr lang="pt-BR" sz="2800" dirty="0"/>
              <a:t>Repare que</a:t>
            </a:r>
          </a:p>
          <a:p>
            <a:pPr algn="just">
              <a:buClr>
                <a:srgbClr val="0070C0"/>
              </a:buClr>
              <a:buFont typeface="Arial" panose="020B0604020202020204" pitchFamily="34" charset="0"/>
              <a:buChar char="•"/>
            </a:pPr>
            <a:r>
              <a:rPr lang="pt-BR" sz="2800" dirty="0"/>
              <a:t> </a:t>
            </a:r>
            <a:r>
              <a:rPr lang="pt-BR" sz="2400" dirty="0"/>
              <a:t>enquanto a </a:t>
            </a:r>
            <a:r>
              <a:rPr lang="pt-BR" sz="2400" dirty="0">
                <a:solidFill>
                  <a:srgbClr val="0070C0"/>
                </a:solidFill>
              </a:rPr>
              <a:t>probabilidade</a:t>
            </a:r>
            <a:r>
              <a:rPr lang="pt-BR" sz="2400" dirty="0"/>
              <a:t> está associada a um incidente ou ocorrência potencial (chance de o evento vir a ocorrer, a partir de fontes internas ou externas)</a:t>
            </a:r>
          </a:p>
          <a:p>
            <a:pPr>
              <a:buClr>
                <a:srgbClr val="0070C0"/>
              </a:buClr>
              <a:buFont typeface="Arial" panose="020B0604020202020204" pitchFamily="34" charset="0"/>
              <a:buChar char="•"/>
            </a:pPr>
            <a:r>
              <a:rPr lang="pt-BR" sz="2400" dirty="0"/>
              <a:t>o </a:t>
            </a:r>
            <a:r>
              <a:rPr lang="pt-BR" sz="2400" dirty="0">
                <a:solidFill>
                  <a:srgbClr val="0070C0"/>
                </a:solidFill>
              </a:rPr>
              <a:t>impacto </a:t>
            </a:r>
            <a:r>
              <a:rPr lang="pt-BR" sz="2400" dirty="0"/>
              <a:t>está associado à consequência do evento ocorrido (materialização do risco)</a:t>
            </a:r>
            <a:endParaRPr lang="pt-BR" sz="2800" dirty="0"/>
          </a:p>
        </p:txBody>
      </p:sp>
      <p:sp>
        <p:nvSpPr>
          <p:cNvPr id="12" name="CaixaDeTexto 11"/>
          <p:cNvSpPr txBox="1"/>
          <p:nvPr/>
        </p:nvSpPr>
        <p:spPr>
          <a:xfrm>
            <a:off x="327546" y="202823"/>
            <a:ext cx="11546006" cy="120032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7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Probabilidade e impacto</a:t>
            </a:r>
          </a:p>
          <a:p>
            <a:pPr algn="ctr"/>
            <a:endParaRPr lang="pt-BR" sz="2700" dirty="0">
              <a:solidFill>
                <a:schemeClr val="bg1"/>
              </a:solidFill>
              <a:effectLst>
                <a:outerShdw blurRad="38100" dist="38100" dir="2700000" algn="tl">
                  <a:srgbClr val="000000">
                    <a:alpha val="43137"/>
                  </a:srgbClr>
                </a:outerShdw>
              </a:effectLst>
            </a:endParaRPr>
          </a:p>
        </p:txBody>
      </p:sp>
      <p:sp>
        <p:nvSpPr>
          <p:cNvPr id="5"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27007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311064344"/>
              </p:ext>
            </p:extLst>
          </p:nvPr>
        </p:nvGraphicFramePr>
        <p:xfrm>
          <a:off x="3052549" y="170341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ixaDeTexto 6"/>
          <p:cNvSpPr txBox="1"/>
          <p:nvPr/>
        </p:nvSpPr>
        <p:spPr>
          <a:xfrm>
            <a:off x="327546" y="75823"/>
            <a:ext cx="11546006" cy="120032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p>
            <a:pPr algn="ctr"/>
            <a:endParaRPr lang="pt-BR" dirty="0">
              <a:solidFill>
                <a:schemeClr val="bg1"/>
              </a:solidFill>
              <a:effectLst>
                <a:outerShdw blurRad="38100" dist="38100" dir="2700000" algn="tl">
                  <a:srgbClr val="000000">
                    <a:alpha val="43137"/>
                  </a:srgbClr>
                </a:outerShdw>
              </a:effectLst>
            </a:endParaRPr>
          </a:p>
          <a:p>
            <a:pPr algn="ctr"/>
            <a:r>
              <a:rPr lang="pt-BR" sz="27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Avaliação de riscos</a:t>
            </a:r>
          </a:p>
          <a:p>
            <a:pPr algn="ctr"/>
            <a:endParaRPr lang="pt-BR" sz="2700" dirty="0">
              <a:solidFill>
                <a:schemeClr val="bg1"/>
              </a:solidFill>
              <a:effectLst>
                <a:outerShdw blurRad="38100" dist="38100" dir="2700000" algn="tl">
                  <a:srgbClr val="000000">
                    <a:alpha val="43137"/>
                  </a:srgbClr>
                </a:outerShdw>
              </a:effectLst>
            </a:endParaRPr>
          </a:p>
        </p:txBody>
      </p:sp>
      <p:sp>
        <p:nvSpPr>
          <p:cNvPr id="5" name="CaixaDeTexto 3"/>
          <p:cNvSpPr txBox="1"/>
          <p:nvPr/>
        </p:nvSpPr>
        <p:spPr>
          <a:xfrm>
            <a:off x="350520" y="6384221"/>
            <a:ext cx="11490960" cy="276999"/>
          </a:xfrm>
          <a:prstGeom prst="rect">
            <a:avLst/>
          </a:prstGeom>
          <a:solidFill>
            <a:srgbClr val="006600"/>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nchor="ctr">
            <a:spAutoFit/>
            <a:sp3d extrusionH="25400"/>
          </a:bodyP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Gestão em Gotas: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(Instagram®) e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gestaoemgotas</a:t>
            </a:r>
            <a:r>
              <a:rPr lang="pt-BR"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Facebook</a:t>
            </a:r>
            <a:r>
              <a:rPr lang="pt-BR" sz="1200" b="1" dirty="0">
                <a:solidFill>
                  <a:srgbClr val="D7F2F7"/>
                </a:solidFill>
                <a:latin typeface="Tahoma" panose="020B0604030504040204" pitchFamily="34" charset="0"/>
                <a:ea typeface="Tahoma" panose="020B0604030504040204" pitchFamily="34" charset="0"/>
                <a:cs typeface="Tahoma" panose="020B0604030504040204" pitchFamily="34" charset="0"/>
              </a:rPr>
              <a:t>®</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e </a:t>
            </a:r>
            <a:r>
              <a:rPr lang="pt-BR" sz="1200" b="1" dirty="0" err="1" smtClean="0">
                <a:solidFill>
                  <a:srgbClr val="D7F2F7"/>
                </a:solidFill>
                <a:latin typeface="Tahoma" panose="020B0604030504040204" pitchFamily="34" charset="0"/>
                <a:ea typeface="Tahoma" panose="020B0604030504040204" pitchFamily="34" charset="0"/>
                <a:cs typeface="Tahoma" panose="020B0604030504040204" pitchFamily="34" charset="0"/>
              </a:rPr>
              <a:t>Twitter</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
            </a:r>
            <a:r>
              <a:rPr lang="pt-BR" sz="12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paulograzziotin</a:t>
            </a:r>
            <a:r>
              <a:rPr lang="pt-BR" sz="1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pt-BR" sz="1200" b="1" dirty="0" smtClean="0">
                <a:solidFill>
                  <a:srgbClr val="D7F2F7"/>
                </a:solidFill>
                <a:latin typeface="Tahoma" panose="020B0604030504040204" pitchFamily="34" charset="0"/>
                <a:ea typeface="Tahoma" panose="020B0604030504040204" pitchFamily="34" charset="0"/>
                <a:cs typeface="Tahoma" panose="020B0604030504040204" pitchFamily="34" charset="0"/>
              </a:rPr>
              <a:t>(nas redes sociais)</a:t>
            </a:r>
            <a:endParaRPr lang="pt-BR" sz="12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4664</TotalTime>
  <Words>6182</Words>
  <Application>Microsoft Office PowerPoint</Application>
  <PresentationFormat>Personalizar</PresentationFormat>
  <Paragraphs>543</Paragraphs>
  <Slides>51</Slides>
  <Notes>23</Notes>
  <HiddenSlides>0</HiddenSlides>
  <MMClips>0</MMClips>
  <ScaleCrop>false</ScaleCrop>
  <HeadingPairs>
    <vt:vector size="4" baseType="variant">
      <vt:variant>
        <vt:lpstr>Tema</vt:lpstr>
      </vt:variant>
      <vt:variant>
        <vt:i4>1</vt:i4>
      </vt:variant>
      <vt:variant>
        <vt:lpstr>Títulos de slides</vt:lpstr>
      </vt:variant>
      <vt:variant>
        <vt:i4>51</vt:i4>
      </vt:variant>
    </vt:vector>
  </HeadingPairs>
  <TitlesOfParts>
    <vt:vector size="52"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Acompanhamento e Avaliação de Programas</dc:title>
  <dc:creator>Paulo Ricardo Grazziotin Gomes</dc:creator>
  <cp:lastModifiedBy>Paulo Ricardo Grazziotin Gomes</cp:lastModifiedBy>
  <cp:revision>699</cp:revision>
  <dcterms:created xsi:type="dcterms:W3CDTF">2010-05-18T18:04:55Z</dcterms:created>
  <dcterms:modified xsi:type="dcterms:W3CDTF">2017-11-13T12:57:22Z</dcterms:modified>
</cp:coreProperties>
</file>