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68"/>
  </p:notesMasterIdLst>
  <p:handoutMasterIdLst>
    <p:handoutMasterId r:id="rId69"/>
  </p:handoutMasterIdLst>
  <p:sldIdLst>
    <p:sldId id="488" r:id="rId2"/>
    <p:sldId id="489" r:id="rId3"/>
    <p:sldId id="486" r:id="rId4"/>
    <p:sldId id="532" r:id="rId5"/>
    <p:sldId id="507" r:id="rId6"/>
    <p:sldId id="334" r:id="rId7"/>
    <p:sldId id="529" r:id="rId8"/>
    <p:sldId id="534" r:id="rId9"/>
    <p:sldId id="473" r:id="rId10"/>
    <p:sldId id="485" r:id="rId11"/>
    <p:sldId id="490" r:id="rId12"/>
    <p:sldId id="494" r:id="rId13"/>
    <p:sldId id="491" r:id="rId14"/>
    <p:sldId id="499" r:id="rId15"/>
    <p:sldId id="492" r:id="rId16"/>
    <p:sldId id="512" r:id="rId17"/>
    <p:sldId id="513" r:id="rId18"/>
    <p:sldId id="505" r:id="rId19"/>
    <p:sldId id="474" r:id="rId20"/>
    <p:sldId id="403" r:id="rId21"/>
    <p:sldId id="404" r:id="rId22"/>
    <p:sldId id="406" r:id="rId23"/>
    <p:sldId id="408" r:id="rId24"/>
    <p:sldId id="413" r:id="rId25"/>
    <p:sldId id="450" r:id="rId26"/>
    <p:sldId id="482" r:id="rId27"/>
    <p:sldId id="481" r:id="rId28"/>
    <p:sldId id="420" r:id="rId29"/>
    <p:sldId id="496" r:id="rId30"/>
    <p:sldId id="393" r:id="rId31"/>
    <p:sldId id="497" r:id="rId32"/>
    <p:sldId id="348" r:id="rId33"/>
    <p:sldId id="498" r:id="rId34"/>
    <p:sldId id="455" r:id="rId35"/>
    <p:sldId id="456" r:id="rId36"/>
    <p:sldId id="457" r:id="rId37"/>
    <p:sldId id="477" r:id="rId38"/>
    <p:sldId id="460" r:id="rId39"/>
    <p:sldId id="466" r:id="rId40"/>
    <p:sldId id="465" r:id="rId41"/>
    <p:sldId id="472" r:id="rId42"/>
    <p:sldId id="475" r:id="rId43"/>
    <p:sldId id="350" r:id="rId44"/>
    <p:sldId id="502" r:id="rId45"/>
    <p:sldId id="398" r:id="rId46"/>
    <p:sldId id="454" r:id="rId47"/>
    <p:sldId id="351" r:id="rId48"/>
    <p:sldId id="506" r:id="rId49"/>
    <p:sldId id="500" r:id="rId50"/>
    <p:sldId id="437" r:id="rId51"/>
    <p:sldId id="530" r:id="rId52"/>
    <p:sldId id="438" r:id="rId53"/>
    <p:sldId id="527" r:id="rId54"/>
    <p:sldId id="525" r:id="rId55"/>
    <p:sldId id="439" r:id="rId56"/>
    <p:sldId id="504" r:id="rId57"/>
    <p:sldId id="441" r:id="rId58"/>
    <p:sldId id="503" r:id="rId59"/>
    <p:sldId id="521" r:id="rId60"/>
    <p:sldId id="523" r:id="rId61"/>
    <p:sldId id="444" r:id="rId62"/>
    <p:sldId id="479" r:id="rId63"/>
    <p:sldId id="528" r:id="rId64"/>
    <p:sldId id="522" r:id="rId65"/>
    <p:sldId id="531" r:id="rId66"/>
    <p:sldId id="524" r:id="rId67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80969" autoAdjust="0"/>
  </p:normalViewPr>
  <p:slideViewPr>
    <p:cSldViewPr>
      <p:cViewPr varScale="1">
        <p:scale>
          <a:sx n="87" d="100"/>
          <a:sy n="87" d="100"/>
        </p:scale>
        <p:origin x="-79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5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80D7C-14CE-4C5D-A2EB-5215A4779B9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7DF83D9-BD17-4037-A014-D14E6F6A8509}">
      <dgm:prSet/>
      <dgm:spPr/>
      <dgm:t>
        <a:bodyPr/>
        <a:lstStyle/>
        <a:p>
          <a:pPr rtl="0"/>
          <a:r>
            <a:rPr lang="pt-BR" dirty="0"/>
            <a:t>Apropriadas de outras </a:t>
          </a:r>
          <a:r>
            <a:rPr lang="pt-BR" dirty="0" smtClean="0"/>
            <a:t>disciplinas</a:t>
          </a:r>
          <a:endParaRPr lang="pt-BR" dirty="0"/>
        </a:p>
      </dgm:t>
    </dgm:pt>
    <dgm:pt modelId="{CCD7B8E7-CD5D-45DD-BFD7-AC902E7A7EA4}" type="parTrans" cxnId="{5E50125B-7642-4A0A-AF78-76D1A8633B6F}">
      <dgm:prSet/>
      <dgm:spPr/>
      <dgm:t>
        <a:bodyPr/>
        <a:lstStyle/>
        <a:p>
          <a:endParaRPr lang="pt-BR"/>
        </a:p>
      </dgm:t>
    </dgm:pt>
    <dgm:pt modelId="{C24D0FCE-A9CC-4447-9C4F-92D648A94A40}" type="sibTrans" cxnId="{5E50125B-7642-4A0A-AF78-76D1A8633B6F}">
      <dgm:prSet/>
      <dgm:spPr/>
      <dgm:t>
        <a:bodyPr/>
        <a:lstStyle/>
        <a:p>
          <a:endParaRPr lang="pt-BR"/>
        </a:p>
      </dgm:t>
    </dgm:pt>
    <dgm:pt modelId="{C0828387-68A5-40CA-9872-F65E77EDF9AF}">
      <dgm:prSet/>
      <dgm:spPr/>
      <dgm:t>
        <a:bodyPr/>
        <a:lstStyle/>
        <a:p>
          <a:pPr rtl="0"/>
          <a:r>
            <a:rPr lang="pt-BR" dirty="0"/>
            <a:t>Já </a:t>
          </a:r>
          <a:r>
            <a:rPr lang="pt-BR" dirty="0" smtClean="0"/>
            <a:t>amadurecidas (facilitando o trabalho corpo-a-corpo)</a:t>
          </a:r>
          <a:endParaRPr lang="pt-BR" dirty="0"/>
        </a:p>
      </dgm:t>
    </dgm:pt>
    <dgm:pt modelId="{B36C646B-4699-4D7A-BCC4-B54E1A2902AE}" type="parTrans" cxnId="{1B3B9D7D-67BA-4720-81EB-115DD8144B81}">
      <dgm:prSet/>
      <dgm:spPr/>
      <dgm:t>
        <a:bodyPr/>
        <a:lstStyle/>
        <a:p>
          <a:endParaRPr lang="pt-BR"/>
        </a:p>
      </dgm:t>
    </dgm:pt>
    <dgm:pt modelId="{09246FA1-B030-490F-B1CB-CC87C510CD8E}" type="sibTrans" cxnId="{1B3B9D7D-67BA-4720-81EB-115DD8144B81}">
      <dgm:prSet/>
      <dgm:spPr/>
      <dgm:t>
        <a:bodyPr/>
        <a:lstStyle/>
        <a:p>
          <a:endParaRPr lang="pt-BR"/>
        </a:p>
      </dgm:t>
    </dgm:pt>
    <dgm:pt modelId="{BB11E5C9-15E8-4A30-BE89-F67C65704B01}">
      <dgm:prSet/>
      <dgm:spPr/>
      <dgm:t>
        <a:bodyPr/>
        <a:lstStyle/>
        <a:p>
          <a:pPr rtl="0"/>
          <a:r>
            <a:rPr lang="pt-BR" dirty="0"/>
            <a:t>Simples (pensar lógico e organizado)</a:t>
          </a:r>
        </a:p>
      </dgm:t>
    </dgm:pt>
    <dgm:pt modelId="{76C5A605-0227-4869-8861-EB7E98A25C8E}" type="parTrans" cxnId="{EA707809-69A7-4CBB-9400-29ACE690AA6C}">
      <dgm:prSet/>
      <dgm:spPr/>
      <dgm:t>
        <a:bodyPr/>
        <a:lstStyle/>
        <a:p>
          <a:endParaRPr lang="pt-BR"/>
        </a:p>
      </dgm:t>
    </dgm:pt>
    <dgm:pt modelId="{4410B7E8-4E28-4FE3-8D27-0710E327EF6F}" type="sibTrans" cxnId="{EA707809-69A7-4CBB-9400-29ACE690AA6C}">
      <dgm:prSet/>
      <dgm:spPr/>
      <dgm:t>
        <a:bodyPr/>
        <a:lstStyle/>
        <a:p>
          <a:endParaRPr lang="pt-BR"/>
        </a:p>
      </dgm:t>
    </dgm:pt>
    <dgm:pt modelId="{071A4E4F-2EBE-41C4-9EDE-F44D8DF981BB}">
      <dgm:prSet/>
      <dgm:spPr/>
      <dgm:t>
        <a:bodyPr/>
        <a:lstStyle/>
        <a:p>
          <a:pPr rtl="0"/>
          <a:r>
            <a:rPr lang="pt-BR"/>
            <a:t>Diferença é apenas o foco em riscos</a:t>
          </a:r>
        </a:p>
      </dgm:t>
    </dgm:pt>
    <dgm:pt modelId="{D770513F-9516-40B8-A8FB-FB302B45EE6C}" type="parTrans" cxnId="{42796F56-591C-4313-BB6B-06D9AA99FA12}">
      <dgm:prSet/>
      <dgm:spPr/>
      <dgm:t>
        <a:bodyPr/>
        <a:lstStyle/>
        <a:p>
          <a:endParaRPr lang="pt-BR"/>
        </a:p>
      </dgm:t>
    </dgm:pt>
    <dgm:pt modelId="{104DCE9D-BD04-4D21-AB52-9209DFEE282D}" type="sibTrans" cxnId="{42796F56-591C-4313-BB6B-06D9AA99FA12}">
      <dgm:prSet/>
      <dgm:spPr/>
      <dgm:t>
        <a:bodyPr/>
        <a:lstStyle/>
        <a:p>
          <a:endParaRPr lang="pt-BR"/>
        </a:p>
      </dgm:t>
    </dgm:pt>
    <dgm:pt modelId="{93B59FD3-B136-493F-A968-2855D148BAC4}" type="pres">
      <dgm:prSet presAssocID="{CEA80D7C-14CE-4C5D-A2EB-5215A4779B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F35DA6F-AA17-4662-ACB0-15F402D7B69E}" type="pres">
      <dgm:prSet presAssocID="{B7DF83D9-BD17-4037-A014-D14E6F6A850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8AF524-D506-46B5-A5CE-036046B62327}" type="pres">
      <dgm:prSet presAssocID="{C24D0FCE-A9CC-4447-9C4F-92D648A94A40}" presName="spacer" presStyleCnt="0"/>
      <dgm:spPr/>
    </dgm:pt>
    <dgm:pt modelId="{68E9134E-F2F4-4B8C-835D-FAF65B32E522}" type="pres">
      <dgm:prSet presAssocID="{C0828387-68A5-40CA-9872-F65E77EDF9A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CCEF6-FD68-402D-B487-547BA91076DB}" type="pres">
      <dgm:prSet presAssocID="{09246FA1-B030-490F-B1CB-CC87C510CD8E}" presName="spacer" presStyleCnt="0"/>
      <dgm:spPr/>
    </dgm:pt>
    <dgm:pt modelId="{E92E64A9-1C10-47EB-A47F-CCCD9ECDD787}" type="pres">
      <dgm:prSet presAssocID="{BB11E5C9-15E8-4A30-BE89-F67C65704B0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61B3AA-C6B3-46DF-B90F-CEF731188D1C}" type="pres">
      <dgm:prSet presAssocID="{4410B7E8-4E28-4FE3-8D27-0710E327EF6F}" presName="spacer" presStyleCnt="0"/>
      <dgm:spPr/>
    </dgm:pt>
    <dgm:pt modelId="{6BED551D-5783-406D-AD78-BBED821756A7}" type="pres">
      <dgm:prSet presAssocID="{071A4E4F-2EBE-41C4-9EDE-F44D8DF981B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BC66459-4DA0-46C9-8F54-855B2E1AD1C0}" type="presOf" srcId="{CEA80D7C-14CE-4C5D-A2EB-5215A4779B94}" destId="{93B59FD3-B136-493F-A968-2855D148BAC4}" srcOrd="0" destOrd="0" presId="urn:microsoft.com/office/officeart/2005/8/layout/vList2"/>
    <dgm:cxn modelId="{2FA4693D-5CAB-4570-A30F-61BE04A6BC3E}" type="presOf" srcId="{B7DF83D9-BD17-4037-A014-D14E6F6A8509}" destId="{BF35DA6F-AA17-4662-ACB0-15F402D7B69E}" srcOrd="0" destOrd="0" presId="urn:microsoft.com/office/officeart/2005/8/layout/vList2"/>
    <dgm:cxn modelId="{1B3B9D7D-67BA-4720-81EB-115DD8144B81}" srcId="{CEA80D7C-14CE-4C5D-A2EB-5215A4779B94}" destId="{C0828387-68A5-40CA-9872-F65E77EDF9AF}" srcOrd="1" destOrd="0" parTransId="{B36C646B-4699-4D7A-BCC4-B54E1A2902AE}" sibTransId="{09246FA1-B030-490F-B1CB-CC87C510CD8E}"/>
    <dgm:cxn modelId="{5E50125B-7642-4A0A-AF78-76D1A8633B6F}" srcId="{CEA80D7C-14CE-4C5D-A2EB-5215A4779B94}" destId="{B7DF83D9-BD17-4037-A014-D14E6F6A8509}" srcOrd="0" destOrd="0" parTransId="{CCD7B8E7-CD5D-45DD-BFD7-AC902E7A7EA4}" sibTransId="{C24D0FCE-A9CC-4447-9C4F-92D648A94A40}"/>
    <dgm:cxn modelId="{7B9D3127-72A7-4A77-BAB8-49BD8DF8A5FC}" type="presOf" srcId="{C0828387-68A5-40CA-9872-F65E77EDF9AF}" destId="{68E9134E-F2F4-4B8C-835D-FAF65B32E522}" srcOrd="0" destOrd="0" presId="urn:microsoft.com/office/officeart/2005/8/layout/vList2"/>
    <dgm:cxn modelId="{EA707809-69A7-4CBB-9400-29ACE690AA6C}" srcId="{CEA80D7C-14CE-4C5D-A2EB-5215A4779B94}" destId="{BB11E5C9-15E8-4A30-BE89-F67C65704B01}" srcOrd="2" destOrd="0" parTransId="{76C5A605-0227-4869-8861-EB7E98A25C8E}" sibTransId="{4410B7E8-4E28-4FE3-8D27-0710E327EF6F}"/>
    <dgm:cxn modelId="{42796F56-591C-4313-BB6B-06D9AA99FA12}" srcId="{CEA80D7C-14CE-4C5D-A2EB-5215A4779B94}" destId="{071A4E4F-2EBE-41C4-9EDE-F44D8DF981BB}" srcOrd="3" destOrd="0" parTransId="{D770513F-9516-40B8-A8FB-FB302B45EE6C}" sibTransId="{104DCE9D-BD04-4D21-AB52-9209DFEE282D}"/>
    <dgm:cxn modelId="{AFF6CB82-828C-4E28-9681-1AA5D267515C}" type="presOf" srcId="{BB11E5C9-15E8-4A30-BE89-F67C65704B01}" destId="{E92E64A9-1C10-47EB-A47F-CCCD9ECDD787}" srcOrd="0" destOrd="0" presId="urn:microsoft.com/office/officeart/2005/8/layout/vList2"/>
    <dgm:cxn modelId="{CA4CF524-0671-4E79-AF26-A9A655873078}" type="presOf" srcId="{071A4E4F-2EBE-41C4-9EDE-F44D8DF981BB}" destId="{6BED551D-5783-406D-AD78-BBED821756A7}" srcOrd="0" destOrd="0" presId="urn:microsoft.com/office/officeart/2005/8/layout/vList2"/>
    <dgm:cxn modelId="{47DF4E21-CE39-44E1-98BA-5D7C270CECA0}" type="presParOf" srcId="{93B59FD3-B136-493F-A968-2855D148BAC4}" destId="{BF35DA6F-AA17-4662-ACB0-15F402D7B69E}" srcOrd="0" destOrd="0" presId="urn:microsoft.com/office/officeart/2005/8/layout/vList2"/>
    <dgm:cxn modelId="{5F0EB675-E6CB-4130-A1C4-5E0EC4ED413E}" type="presParOf" srcId="{93B59FD3-B136-493F-A968-2855D148BAC4}" destId="{458AF524-D506-46B5-A5CE-036046B62327}" srcOrd="1" destOrd="0" presId="urn:microsoft.com/office/officeart/2005/8/layout/vList2"/>
    <dgm:cxn modelId="{8387EB5A-0B38-43A1-99C2-AA4086DB8F8D}" type="presParOf" srcId="{93B59FD3-B136-493F-A968-2855D148BAC4}" destId="{68E9134E-F2F4-4B8C-835D-FAF65B32E522}" srcOrd="2" destOrd="0" presId="urn:microsoft.com/office/officeart/2005/8/layout/vList2"/>
    <dgm:cxn modelId="{E4138AF6-F84B-414F-839D-E7522C913AB0}" type="presParOf" srcId="{93B59FD3-B136-493F-A968-2855D148BAC4}" destId="{4DCCCEF6-FD68-402D-B487-547BA91076DB}" srcOrd="3" destOrd="0" presId="urn:microsoft.com/office/officeart/2005/8/layout/vList2"/>
    <dgm:cxn modelId="{DE59B1AC-8786-4A5A-88B6-9AED4C84E094}" type="presParOf" srcId="{93B59FD3-B136-493F-A968-2855D148BAC4}" destId="{E92E64A9-1C10-47EB-A47F-CCCD9ECDD787}" srcOrd="4" destOrd="0" presId="urn:microsoft.com/office/officeart/2005/8/layout/vList2"/>
    <dgm:cxn modelId="{8D845753-8AC8-4941-A171-58513EBCAF6E}" type="presParOf" srcId="{93B59FD3-B136-493F-A968-2855D148BAC4}" destId="{A861B3AA-C6B3-46DF-B90F-CEF731188D1C}" srcOrd="5" destOrd="0" presId="urn:microsoft.com/office/officeart/2005/8/layout/vList2"/>
    <dgm:cxn modelId="{5B782953-F22C-49CC-9C4B-82AB6ED2F2B1}" type="presParOf" srcId="{93B59FD3-B136-493F-A968-2855D148BAC4}" destId="{6BED551D-5783-406D-AD78-BBED821756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97F26-1FDA-44C8-9F83-8740E62C4B8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F46E201-4A97-4941-A5D9-F40BC4548A4E}">
      <dgm:prSet/>
      <dgm:spPr/>
      <dgm:t>
        <a:bodyPr/>
        <a:lstStyle/>
        <a:p>
          <a:pPr rtl="0"/>
          <a:r>
            <a:rPr lang="pt-BR" dirty="0"/>
            <a:t>De obtenção de </a:t>
          </a:r>
          <a:r>
            <a:rPr lang="pt-BR" dirty="0" smtClean="0"/>
            <a:t>dados brutos e informações</a:t>
          </a:r>
          <a:endParaRPr lang="pt-BR" dirty="0"/>
        </a:p>
        <a:p>
          <a:pPr rtl="0"/>
          <a:r>
            <a:rPr lang="pt-BR" dirty="0"/>
            <a:t>(percepção de questões até então obscuras)</a:t>
          </a:r>
        </a:p>
      </dgm:t>
    </dgm:pt>
    <dgm:pt modelId="{A1668ADE-8A66-4574-B2F1-7ED09482E2E0}" type="parTrans" cxnId="{3DCC5297-1F41-453D-BD53-F3598AB79D7F}">
      <dgm:prSet/>
      <dgm:spPr/>
      <dgm:t>
        <a:bodyPr/>
        <a:lstStyle/>
        <a:p>
          <a:endParaRPr lang="pt-BR"/>
        </a:p>
      </dgm:t>
    </dgm:pt>
    <dgm:pt modelId="{A743C468-E427-4FEE-96CA-DDA8AC812F7D}" type="sibTrans" cxnId="{3DCC5297-1F41-453D-BD53-F3598AB79D7F}">
      <dgm:prSet/>
      <dgm:spPr/>
      <dgm:t>
        <a:bodyPr/>
        <a:lstStyle/>
        <a:p>
          <a:endParaRPr lang="pt-BR"/>
        </a:p>
      </dgm:t>
    </dgm:pt>
    <dgm:pt modelId="{26999E1A-1B42-4A71-90F2-1FFB36322759}">
      <dgm:prSet/>
      <dgm:spPr/>
      <dgm:t>
        <a:bodyPr/>
        <a:lstStyle/>
        <a:p>
          <a:pPr rtl="0"/>
          <a:r>
            <a:rPr lang="pt-BR" dirty="0"/>
            <a:t>De organização de informações</a:t>
          </a:r>
        </a:p>
        <a:p>
          <a:pPr rtl="0"/>
          <a:r>
            <a:rPr lang="pt-BR" dirty="0"/>
            <a:t>(influenciar a decisão)</a:t>
          </a:r>
        </a:p>
      </dgm:t>
    </dgm:pt>
    <dgm:pt modelId="{5FE207D1-06B1-461C-9E2E-F91560B95F09}" type="parTrans" cxnId="{C3ED5365-1E83-4B1C-83C8-57C801F70557}">
      <dgm:prSet/>
      <dgm:spPr/>
      <dgm:t>
        <a:bodyPr/>
        <a:lstStyle/>
        <a:p>
          <a:endParaRPr lang="pt-BR"/>
        </a:p>
      </dgm:t>
    </dgm:pt>
    <dgm:pt modelId="{81276534-DB7B-4E3D-9833-DF36806AE358}" type="sibTrans" cxnId="{C3ED5365-1E83-4B1C-83C8-57C801F70557}">
      <dgm:prSet/>
      <dgm:spPr/>
      <dgm:t>
        <a:bodyPr/>
        <a:lstStyle/>
        <a:p>
          <a:endParaRPr lang="pt-BR"/>
        </a:p>
      </dgm:t>
    </dgm:pt>
    <dgm:pt modelId="{242E2EB5-8A68-4E50-8DD5-F76A9B186454}" type="pres">
      <dgm:prSet presAssocID="{80797F26-1FDA-44C8-9F83-8740E62C4B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35AA8F-177A-431A-8FBF-665A9065BABE}" type="pres">
      <dgm:prSet presAssocID="{80797F26-1FDA-44C8-9F83-8740E62C4B8E}" presName="arrow" presStyleLbl="bgShp" presStyleIdx="0" presStyleCnt="1"/>
      <dgm:spPr>
        <a:solidFill>
          <a:schemeClr val="accent5">
            <a:lumMod val="60000"/>
            <a:lumOff val="40000"/>
          </a:schemeClr>
        </a:solidFill>
      </dgm:spPr>
    </dgm:pt>
    <dgm:pt modelId="{9903FB0D-8CEE-45F8-8C5F-6353D81FD20A}" type="pres">
      <dgm:prSet presAssocID="{80797F26-1FDA-44C8-9F83-8740E62C4B8E}" presName="points" presStyleCnt="0"/>
      <dgm:spPr/>
    </dgm:pt>
    <dgm:pt modelId="{27138F8B-149C-4A15-9444-98FEB44A466A}" type="pres">
      <dgm:prSet presAssocID="{7F46E201-4A97-4941-A5D9-F40BC4548A4E}" presName="compositeA" presStyleCnt="0"/>
      <dgm:spPr/>
    </dgm:pt>
    <dgm:pt modelId="{36C8F10F-3B3E-4834-AC06-01364A739BC0}" type="pres">
      <dgm:prSet presAssocID="{7F46E201-4A97-4941-A5D9-F40BC4548A4E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FA13D8-8759-4CB7-BB12-13BA46EF5BCA}" type="pres">
      <dgm:prSet presAssocID="{7F46E201-4A97-4941-A5D9-F40BC4548A4E}" presName="circleA" presStyleLbl="node1" presStyleIdx="0" presStyleCnt="2"/>
      <dgm:spPr/>
    </dgm:pt>
    <dgm:pt modelId="{DB1CD481-CA5E-4776-8532-50E6E8590428}" type="pres">
      <dgm:prSet presAssocID="{7F46E201-4A97-4941-A5D9-F40BC4548A4E}" presName="spaceA" presStyleCnt="0"/>
      <dgm:spPr/>
    </dgm:pt>
    <dgm:pt modelId="{A5592D9F-8224-43B1-879B-D560992F1FED}" type="pres">
      <dgm:prSet presAssocID="{A743C468-E427-4FEE-96CA-DDA8AC812F7D}" presName="space" presStyleCnt="0"/>
      <dgm:spPr/>
    </dgm:pt>
    <dgm:pt modelId="{1BDD272E-B3AB-4ECA-A45F-60AB082DBDEE}" type="pres">
      <dgm:prSet presAssocID="{26999E1A-1B42-4A71-90F2-1FFB36322759}" presName="compositeB" presStyleCnt="0"/>
      <dgm:spPr/>
    </dgm:pt>
    <dgm:pt modelId="{CA0C9FC6-32D5-4854-8628-4751BC4EBADB}" type="pres">
      <dgm:prSet presAssocID="{26999E1A-1B42-4A71-90F2-1FFB36322759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71A867-3442-4244-9017-CD544993F66D}" type="pres">
      <dgm:prSet presAssocID="{26999E1A-1B42-4A71-90F2-1FFB36322759}" presName="circleB" presStyleLbl="node1" presStyleIdx="1" presStyleCnt="2"/>
      <dgm:spPr/>
    </dgm:pt>
    <dgm:pt modelId="{6CF3DB2A-73F5-4431-A155-977409291E68}" type="pres">
      <dgm:prSet presAssocID="{26999E1A-1B42-4A71-90F2-1FFB36322759}" presName="spaceB" presStyleCnt="0"/>
      <dgm:spPr/>
    </dgm:pt>
  </dgm:ptLst>
  <dgm:cxnLst>
    <dgm:cxn modelId="{3DCC5297-1F41-453D-BD53-F3598AB79D7F}" srcId="{80797F26-1FDA-44C8-9F83-8740E62C4B8E}" destId="{7F46E201-4A97-4941-A5D9-F40BC4548A4E}" srcOrd="0" destOrd="0" parTransId="{A1668ADE-8A66-4574-B2F1-7ED09482E2E0}" sibTransId="{A743C468-E427-4FEE-96CA-DDA8AC812F7D}"/>
    <dgm:cxn modelId="{744A7FCE-C06D-4F8E-971C-0B1A8442D74E}" type="presOf" srcId="{26999E1A-1B42-4A71-90F2-1FFB36322759}" destId="{CA0C9FC6-32D5-4854-8628-4751BC4EBADB}" srcOrd="0" destOrd="0" presId="urn:microsoft.com/office/officeart/2005/8/layout/hProcess11"/>
    <dgm:cxn modelId="{29587667-8991-4C5C-8B53-3A09C1B74B40}" type="presOf" srcId="{7F46E201-4A97-4941-A5D9-F40BC4548A4E}" destId="{36C8F10F-3B3E-4834-AC06-01364A739BC0}" srcOrd="0" destOrd="0" presId="urn:microsoft.com/office/officeart/2005/8/layout/hProcess11"/>
    <dgm:cxn modelId="{3FFBEE20-3501-4098-A5CC-657BB0A57080}" type="presOf" srcId="{80797F26-1FDA-44C8-9F83-8740E62C4B8E}" destId="{242E2EB5-8A68-4E50-8DD5-F76A9B186454}" srcOrd="0" destOrd="0" presId="urn:microsoft.com/office/officeart/2005/8/layout/hProcess11"/>
    <dgm:cxn modelId="{C3ED5365-1E83-4B1C-83C8-57C801F70557}" srcId="{80797F26-1FDA-44C8-9F83-8740E62C4B8E}" destId="{26999E1A-1B42-4A71-90F2-1FFB36322759}" srcOrd="1" destOrd="0" parTransId="{5FE207D1-06B1-461C-9E2E-F91560B95F09}" sibTransId="{81276534-DB7B-4E3D-9833-DF36806AE358}"/>
    <dgm:cxn modelId="{57C7A1B9-4212-4761-ACDB-9C0228BC46D3}" type="presParOf" srcId="{242E2EB5-8A68-4E50-8DD5-F76A9B186454}" destId="{F535AA8F-177A-431A-8FBF-665A9065BABE}" srcOrd="0" destOrd="0" presId="urn:microsoft.com/office/officeart/2005/8/layout/hProcess11"/>
    <dgm:cxn modelId="{8C6189E0-E847-4C54-A9DE-A7E0B0FBFD28}" type="presParOf" srcId="{242E2EB5-8A68-4E50-8DD5-F76A9B186454}" destId="{9903FB0D-8CEE-45F8-8C5F-6353D81FD20A}" srcOrd="1" destOrd="0" presId="urn:microsoft.com/office/officeart/2005/8/layout/hProcess11"/>
    <dgm:cxn modelId="{7CAFD5EB-2D11-48C2-818E-F9A7D51D381A}" type="presParOf" srcId="{9903FB0D-8CEE-45F8-8C5F-6353D81FD20A}" destId="{27138F8B-149C-4A15-9444-98FEB44A466A}" srcOrd="0" destOrd="0" presId="urn:microsoft.com/office/officeart/2005/8/layout/hProcess11"/>
    <dgm:cxn modelId="{2D215BAD-8389-4C1F-BC7E-7D6BE3CF3380}" type="presParOf" srcId="{27138F8B-149C-4A15-9444-98FEB44A466A}" destId="{36C8F10F-3B3E-4834-AC06-01364A739BC0}" srcOrd="0" destOrd="0" presId="urn:microsoft.com/office/officeart/2005/8/layout/hProcess11"/>
    <dgm:cxn modelId="{65E3935A-66FC-4398-B960-25A2F4A4A092}" type="presParOf" srcId="{27138F8B-149C-4A15-9444-98FEB44A466A}" destId="{38FA13D8-8759-4CB7-BB12-13BA46EF5BCA}" srcOrd="1" destOrd="0" presId="urn:microsoft.com/office/officeart/2005/8/layout/hProcess11"/>
    <dgm:cxn modelId="{1A0B9CF3-2122-4C78-85CD-F82DA644978D}" type="presParOf" srcId="{27138F8B-149C-4A15-9444-98FEB44A466A}" destId="{DB1CD481-CA5E-4776-8532-50E6E8590428}" srcOrd="2" destOrd="0" presId="urn:microsoft.com/office/officeart/2005/8/layout/hProcess11"/>
    <dgm:cxn modelId="{429BA0D8-74D5-4162-97E4-0BFE8EF8656B}" type="presParOf" srcId="{9903FB0D-8CEE-45F8-8C5F-6353D81FD20A}" destId="{A5592D9F-8224-43B1-879B-D560992F1FED}" srcOrd="1" destOrd="0" presId="urn:microsoft.com/office/officeart/2005/8/layout/hProcess11"/>
    <dgm:cxn modelId="{FF72F845-DE29-4AAE-98FF-444FC57173D2}" type="presParOf" srcId="{9903FB0D-8CEE-45F8-8C5F-6353D81FD20A}" destId="{1BDD272E-B3AB-4ECA-A45F-60AB082DBDEE}" srcOrd="2" destOrd="0" presId="urn:microsoft.com/office/officeart/2005/8/layout/hProcess11"/>
    <dgm:cxn modelId="{345F4191-710E-4E33-ABD1-A07D0667640E}" type="presParOf" srcId="{1BDD272E-B3AB-4ECA-A45F-60AB082DBDEE}" destId="{CA0C9FC6-32D5-4854-8628-4751BC4EBADB}" srcOrd="0" destOrd="0" presId="urn:microsoft.com/office/officeart/2005/8/layout/hProcess11"/>
    <dgm:cxn modelId="{F2399F4E-CEBA-4C09-8E49-0A6339B48216}" type="presParOf" srcId="{1BDD272E-B3AB-4ECA-A45F-60AB082DBDEE}" destId="{1771A867-3442-4244-9017-CD544993F66D}" srcOrd="1" destOrd="0" presId="urn:microsoft.com/office/officeart/2005/8/layout/hProcess11"/>
    <dgm:cxn modelId="{637F363E-6B3D-4A5C-81D7-0D70F9506531}" type="presParOf" srcId="{1BDD272E-B3AB-4ECA-A45F-60AB082DBDEE}" destId="{6CF3DB2A-73F5-4431-A155-977409291E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76A3DD-1FD7-43D0-A7CE-3AC07CA2C32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8A3D883-A54D-4209-A300-3DB53A5F0A41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b="1" dirty="0"/>
            <a:t>Riscos</a:t>
          </a:r>
        </a:p>
        <a:p>
          <a:r>
            <a:rPr lang="pt-BR" b="1" dirty="0"/>
            <a:t>(pressões do ambiente)</a:t>
          </a:r>
        </a:p>
      </dgm:t>
    </dgm:pt>
    <dgm:pt modelId="{D809EBE3-2AE7-4EA1-BD18-2E2C40000BC7}" type="parTrans" cxnId="{841B5F42-4040-4251-B03F-5153D7EAF1D5}">
      <dgm:prSet/>
      <dgm:spPr/>
      <dgm:t>
        <a:bodyPr/>
        <a:lstStyle/>
        <a:p>
          <a:endParaRPr lang="pt-BR"/>
        </a:p>
      </dgm:t>
    </dgm:pt>
    <dgm:pt modelId="{E56C900C-BE75-413E-BB4C-5674B8D6E47A}" type="sibTrans" cxnId="{841B5F42-4040-4251-B03F-5153D7EAF1D5}">
      <dgm:prSet/>
      <dgm:spPr/>
      <dgm:t>
        <a:bodyPr/>
        <a:lstStyle/>
        <a:p>
          <a:endParaRPr lang="pt-BR"/>
        </a:p>
      </dgm:t>
    </dgm:pt>
    <dgm:pt modelId="{97FC97F0-3BAB-4BB0-A337-A5F21E6F0378}">
      <dgm:prSet phldrT="[Texto]"/>
      <dgm:spPr/>
      <dgm:t>
        <a:bodyPr/>
        <a:lstStyle/>
        <a:p>
          <a:r>
            <a:rPr lang="pt-BR" dirty="0"/>
            <a:t>Oportunidades</a:t>
          </a:r>
        </a:p>
      </dgm:t>
    </dgm:pt>
    <dgm:pt modelId="{798FBABB-B471-4576-B939-B00338AB536A}" type="parTrans" cxnId="{AEE18561-EB43-411E-9D3C-912BF2B5096F}">
      <dgm:prSet/>
      <dgm:spPr/>
      <dgm:t>
        <a:bodyPr/>
        <a:lstStyle/>
        <a:p>
          <a:endParaRPr lang="pt-BR"/>
        </a:p>
      </dgm:t>
    </dgm:pt>
    <dgm:pt modelId="{C385A315-F65A-46A7-9A41-54DC0144CA1B}" type="sibTrans" cxnId="{AEE18561-EB43-411E-9D3C-912BF2B5096F}">
      <dgm:prSet/>
      <dgm:spPr/>
      <dgm:t>
        <a:bodyPr/>
        <a:lstStyle/>
        <a:p>
          <a:endParaRPr lang="pt-BR"/>
        </a:p>
      </dgm:t>
    </dgm:pt>
    <dgm:pt modelId="{C74B7AE0-03C3-4BFD-B4C5-DDC2284AAAD2}">
      <dgm:prSet phldrT="[Texto]"/>
      <dgm:spPr/>
      <dgm:t>
        <a:bodyPr/>
        <a:lstStyle/>
        <a:p>
          <a:r>
            <a:rPr lang="pt-BR" dirty="0"/>
            <a:t>Ameaças</a:t>
          </a:r>
        </a:p>
      </dgm:t>
    </dgm:pt>
    <dgm:pt modelId="{00052228-5168-40E0-8AD4-05A23A4FC854}" type="parTrans" cxnId="{F2DE1D07-9A33-4D8A-8080-0F3BB3882A85}">
      <dgm:prSet/>
      <dgm:spPr/>
      <dgm:t>
        <a:bodyPr/>
        <a:lstStyle/>
        <a:p>
          <a:endParaRPr lang="pt-BR"/>
        </a:p>
      </dgm:t>
    </dgm:pt>
    <dgm:pt modelId="{91A27087-E623-4B30-9174-181D86B41C12}" type="sibTrans" cxnId="{F2DE1D07-9A33-4D8A-8080-0F3BB3882A85}">
      <dgm:prSet/>
      <dgm:spPr/>
      <dgm:t>
        <a:bodyPr/>
        <a:lstStyle/>
        <a:p>
          <a:endParaRPr lang="pt-BR"/>
        </a:p>
      </dgm:t>
    </dgm:pt>
    <dgm:pt modelId="{DE2606CA-D774-4182-85DD-84164194C900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b="1" dirty="0"/>
            <a:t>Problemas</a:t>
          </a:r>
        </a:p>
        <a:p>
          <a:r>
            <a:rPr lang="pt-BR" b="1" dirty="0"/>
            <a:t>(fatores endógenos)</a:t>
          </a:r>
        </a:p>
      </dgm:t>
    </dgm:pt>
    <dgm:pt modelId="{53BED1D6-EE63-41D5-BCB0-3AA362C02A12}" type="parTrans" cxnId="{23C60125-A882-49BF-8CB8-E42176566AC4}">
      <dgm:prSet/>
      <dgm:spPr/>
      <dgm:t>
        <a:bodyPr/>
        <a:lstStyle/>
        <a:p>
          <a:endParaRPr lang="pt-BR"/>
        </a:p>
      </dgm:t>
    </dgm:pt>
    <dgm:pt modelId="{0C6F3309-C52C-4D93-B733-A36FC200912B}" type="sibTrans" cxnId="{23C60125-A882-49BF-8CB8-E42176566AC4}">
      <dgm:prSet/>
      <dgm:spPr/>
      <dgm:t>
        <a:bodyPr/>
        <a:lstStyle/>
        <a:p>
          <a:endParaRPr lang="pt-BR"/>
        </a:p>
      </dgm:t>
    </dgm:pt>
    <dgm:pt modelId="{C489610B-F831-4EF2-B619-A68096638EE7}">
      <dgm:prSet phldrT="[Texto]"/>
      <dgm:spPr/>
      <dgm:t>
        <a:bodyPr/>
        <a:lstStyle/>
        <a:p>
          <a:r>
            <a:rPr lang="pt-BR" dirty="0"/>
            <a:t>Fraquezas</a:t>
          </a:r>
        </a:p>
      </dgm:t>
    </dgm:pt>
    <dgm:pt modelId="{AD3FDE1F-BDCB-43FA-897F-11D7690BC4EC}" type="parTrans" cxnId="{BE5A76AD-142B-48EC-87CF-4221F94FAC23}">
      <dgm:prSet/>
      <dgm:spPr/>
      <dgm:t>
        <a:bodyPr/>
        <a:lstStyle/>
        <a:p>
          <a:endParaRPr lang="pt-BR"/>
        </a:p>
      </dgm:t>
    </dgm:pt>
    <dgm:pt modelId="{3568B3B0-839F-4304-8CBE-025644E351C5}" type="sibTrans" cxnId="{BE5A76AD-142B-48EC-87CF-4221F94FAC23}">
      <dgm:prSet/>
      <dgm:spPr/>
      <dgm:t>
        <a:bodyPr/>
        <a:lstStyle/>
        <a:p>
          <a:endParaRPr lang="pt-BR"/>
        </a:p>
      </dgm:t>
    </dgm:pt>
    <dgm:pt modelId="{810D2663-8490-4788-BE44-B7E2506B1E0C}" type="pres">
      <dgm:prSet presAssocID="{B676A3DD-1FD7-43D0-A7CE-3AC07CA2C3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A8EDF35-B843-40A7-89BA-5E110ECB6058}" type="pres">
      <dgm:prSet presAssocID="{D8A3D883-A54D-4209-A300-3DB53A5F0A41}" presName="root" presStyleCnt="0"/>
      <dgm:spPr/>
    </dgm:pt>
    <dgm:pt modelId="{30859C28-1384-49E1-A7A3-C2BD62579E86}" type="pres">
      <dgm:prSet presAssocID="{D8A3D883-A54D-4209-A300-3DB53A5F0A41}" presName="rootComposite" presStyleCnt="0"/>
      <dgm:spPr/>
    </dgm:pt>
    <dgm:pt modelId="{878244FF-1EC4-4F9E-B6F8-9B6CB126CA63}" type="pres">
      <dgm:prSet presAssocID="{D8A3D883-A54D-4209-A300-3DB53A5F0A41}" presName="rootText" presStyleLbl="node1" presStyleIdx="0" presStyleCnt="2"/>
      <dgm:spPr/>
      <dgm:t>
        <a:bodyPr/>
        <a:lstStyle/>
        <a:p>
          <a:endParaRPr lang="pt-BR"/>
        </a:p>
      </dgm:t>
    </dgm:pt>
    <dgm:pt modelId="{19BF0312-9FE4-473A-8201-EEEBDA959C0D}" type="pres">
      <dgm:prSet presAssocID="{D8A3D883-A54D-4209-A300-3DB53A5F0A41}" presName="rootConnector" presStyleLbl="node1" presStyleIdx="0" presStyleCnt="2"/>
      <dgm:spPr/>
      <dgm:t>
        <a:bodyPr/>
        <a:lstStyle/>
        <a:p>
          <a:endParaRPr lang="pt-BR"/>
        </a:p>
      </dgm:t>
    </dgm:pt>
    <dgm:pt modelId="{8B09778C-8B30-415E-AF45-D5B9C3145CA3}" type="pres">
      <dgm:prSet presAssocID="{D8A3D883-A54D-4209-A300-3DB53A5F0A41}" presName="childShape" presStyleCnt="0"/>
      <dgm:spPr/>
    </dgm:pt>
    <dgm:pt modelId="{7194AB8B-3FE7-48CC-BEFE-F19B4386BFC1}" type="pres">
      <dgm:prSet presAssocID="{798FBABB-B471-4576-B939-B00338AB536A}" presName="Name13" presStyleLbl="parChTrans1D2" presStyleIdx="0" presStyleCnt="3"/>
      <dgm:spPr/>
      <dgm:t>
        <a:bodyPr/>
        <a:lstStyle/>
        <a:p>
          <a:endParaRPr lang="pt-BR"/>
        </a:p>
      </dgm:t>
    </dgm:pt>
    <dgm:pt modelId="{0ABF70FC-6B69-4816-8540-8AAEBB909CD6}" type="pres">
      <dgm:prSet presAssocID="{97FC97F0-3BAB-4BB0-A337-A5F21E6F0378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9C1374-4B61-492D-B302-F588D99A68B7}" type="pres">
      <dgm:prSet presAssocID="{00052228-5168-40E0-8AD4-05A23A4FC854}" presName="Name13" presStyleLbl="parChTrans1D2" presStyleIdx="1" presStyleCnt="3"/>
      <dgm:spPr/>
      <dgm:t>
        <a:bodyPr/>
        <a:lstStyle/>
        <a:p>
          <a:endParaRPr lang="pt-BR"/>
        </a:p>
      </dgm:t>
    </dgm:pt>
    <dgm:pt modelId="{55FAD899-228E-4B5D-94C7-CD30304275D7}" type="pres">
      <dgm:prSet presAssocID="{C74B7AE0-03C3-4BFD-B4C5-DDC2284AAAD2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58062C-BBF9-4447-966F-9362E99802CE}" type="pres">
      <dgm:prSet presAssocID="{DE2606CA-D774-4182-85DD-84164194C900}" presName="root" presStyleCnt="0"/>
      <dgm:spPr/>
    </dgm:pt>
    <dgm:pt modelId="{E4B80C8B-FBEB-4987-9B06-0B5D04E1E1FC}" type="pres">
      <dgm:prSet presAssocID="{DE2606CA-D774-4182-85DD-84164194C900}" presName="rootComposite" presStyleCnt="0"/>
      <dgm:spPr/>
    </dgm:pt>
    <dgm:pt modelId="{CC06744C-4766-40F3-84F2-EC6470713B36}" type="pres">
      <dgm:prSet presAssocID="{DE2606CA-D774-4182-85DD-84164194C900}" presName="rootText" presStyleLbl="node1" presStyleIdx="1" presStyleCnt="2"/>
      <dgm:spPr/>
      <dgm:t>
        <a:bodyPr/>
        <a:lstStyle/>
        <a:p>
          <a:endParaRPr lang="pt-BR"/>
        </a:p>
      </dgm:t>
    </dgm:pt>
    <dgm:pt modelId="{632751E5-3F06-45D1-8D14-FAD0DEFE806C}" type="pres">
      <dgm:prSet presAssocID="{DE2606CA-D774-4182-85DD-84164194C900}" presName="rootConnector" presStyleLbl="node1" presStyleIdx="1" presStyleCnt="2"/>
      <dgm:spPr/>
      <dgm:t>
        <a:bodyPr/>
        <a:lstStyle/>
        <a:p>
          <a:endParaRPr lang="pt-BR"/>
        </a:p>
      </dgm:t>
    </dgm:pt>
    <dgm:pt modelId="{9F3EA019-D1F6-402F-AC3D-4441A26BDE6A}" type="pres">
      <dgm:prSet presAssocID="{DE2606CA-D774-4182-85DD-84164194C900}" presName="childShape" presStyleCnt="0"/>
      <dgm:spPr/>
    </dgm:pt>
    <dgm:pt modelId="{FEC5E208-56AB-4BAA-AB2D-B073E85721A6}" type="pres">
      <dgm:prSet presAssocID="{AD3FDE1F-BDCB-43FA-897F-11D7690BC4EC}" presName="Name13" presStyleLbl="parChTrans1D2" presStyleIdx="2" presStyleCnt="3"/>
      <dgm:spPr/>
      <dgm:t>
        <a:bodyPr/>
        <a:lstStyle/>
        <a:p>
          <a:endParaRPr lang="pt-BR"/>
        </a:p>
      </dgm:t>
    </dgm:pt>
    <dgm:pt modelId="{A1B2A10A-C1BA-4E07-A954-310DFF39411E}" type="pres">
      <dgm:prSet presAssocID="{C489610B-F831-4EF2-B619-A68096638EE7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A136AAC-2C7C-4583-AA2B-1D5F6E061811}" type="presOf" srcId="{AD3FDE1F-BDCB-43FA-897F-11D7690BC4EC}" destId="{FEC5E208-56AB-4BAA-AB2D-B073E85721A6}" srcOrd="0" destOrd="0" presId="urn:microsoft.com/office/officeart/2005/8/layout/hierarchy3"/>
    <dgm:cxn modelId="{841B5F42-4040-4251-B03F-5153D7EAF1D5}" srcId="{B676A3DD-1FD7-43D0-A7CE-3AC07CA2C32D}" destId="{D8A3D883-A54D-4209-A300-3DB53A5F0A41}" srcOrd="0" destOrd="0" parTransId="{D809EBE3-2AE7-4EA1-BD18-2E2C40000BC7}" sibTransId="{E56C900C-BE75-413E-BB4C-5674B8D6E47A}"/>
    <dgm:cxn modelId="{081A8F22-6A75-45B4-B28A-CFBFFAEC82E7}" type="presOf" srcId="{B676A3DD-1FD7-43D0-A7CE-3AC07CA2C32D}" destId="{810D2663-8490-4788-BE44-B7E2506B1E0C}" srcOrd="0" destOrd="0" presId="urn:microsoft.com/office/officeart/2005/8/layout/hierarchy3"/>
    <dgm:cxn modelId="{B4164017-E59D-4937-84B3-C473B2DD60E4}" type="presOf" srcId="{DE2606CA-D774-4182-85DD-84164194C900}" destId="{632751E5-3F06-45D1-8D14-FAD0DEFE806C}" srcOrd="1" destOrd="0" presId="urn:microsoft.com/office/officeart/2005/8/layout/hierarchy3"/>
    <dgm:cxn modelId="{5F9A2AC8-2DA9-4E44-9534-10B238D518E6}" type="presOf" srcId="{C74B7AE0-03C3-4BFD-B4C5-DDC2284AAAD2}" destId="{55FAD899-228E-4B5D-94C7-CD30304275D7}" srcOrd="0" destOrd="0" presId="urn:microsoft.com/office/officeart/2005/8/layout/hierarchy3"/>
    <dgm:cxn modelId="{FE449C46-0421-4B21-9C54-671FB25C6094}" type="presOf" srcId="{D8A3D883-A54D-4209-A300-3DB53A5F0A41}" destId="{878244FF-1EC4-4F9E-B6F8-9B6CB126CA63}" srcOrd="0" destOrd="0" presId="urn:microsoft.com/office/officeart/2005/8/layout/hierarchy3"/>
    <dgm:cxn modelId="{F2DE1D07-9A33-4D8A-8080-0F3BB3882A85}" srcId="{D8A3D883-A54D-4209-A300-3DB53A5F0A41}" destId="{C74B7AE0-03C3-4BFD-B4C5-DDC2284AAAD2}" srcOrd="1" destOrd="0" parTransId="{00052228-5168-40E0-8AD4-05A23A4FC854}" sibTransId="{91A27087-E623-4B30-9174-181D86B41C12}"/>
    <dgm:cxn modelId="{8286A57D-32E5-4F95-906A-3012D59F6AB9}" type="presOf" srcId="{D8A3D883-A54D-4209-A300-3DB53A5F0A41}" destId="{19BF0312-9FE4-473A-8201-EEEBDA959C0D}" srcOrd="1" destOrd="0" presId="urn:microsoft.com/office/officeart/2005/8/layout/hierarchy3"/>
    <dgm:cxn modelId="{EBC3DC64-21E5-4E90-90AF-A2C4CC4C578E}" type="presOf" srcId="{00052228-5168-40E0-8AD4-05A23A4FC854}" destId="{C89C1374-4B61-492D-B302-F588D99A68B7}" srcOrd="0" destOrd="0" presId="urn:microsoft.com/office/officeart/2005/8/layout/hierarchy3"/>
    <dgm:cxn modelId="{BE5A76AD-142B-48EC-87CF-4221F94FAC23}" srcId="{DE2606CA-D774-4182-85DD-84164194C900}" destId="{C489610B-F831-4EF2-B619-A68096638EE7}" srcOrd="0" destOrd="0" parTransId="{AD3FDE1F-BDCB-43FA-897F-11D7690BC4EC}" sibTransId="{3568B3B0-839F-4304-8CBE-025644E351C5}"/>
    <dgm:cxn modelId="{AEE18561-EB43-411E-9D3C-912BF2B5096F}" srcId="{D8A3D883-A54D-4209-A300-3DB53A5F0A41}" destId="{97FC97F0-3BAB-4BB0-A337-A5F21E6F0378}" srcOrd="0" destOrd="0" parTransId="{798FBABB-B471-4576-B939-B00338AB536A}" sibTransId="{C385A315-F65A-46A7-9A41-54DC0144CA1B}"/>
    <dgm:cxn modelId="{67E36F52-1851-405B-A684-5054A9837E1E}" type="presOf" srcId="{DE2606CA-D774-4182-85DD-84164194C900}" destId="{CC06744C-4766-40F3-84F2-EC6470713B36}" srcOrd="0" destOrd="0" presId="urn:microsoft.com/office/officeart/2005/8/layout/hierarchy3"/>
    <dgm:cxn modelId="{23C60125-A882-49BF-8CB8-E42176566AC4}" srcId="{B676A3DD-1FD7-43D0-A7CE-3AC07CA2C32D}" destId="{DE2606CA-D774-4182-85DD-84164194C900}" srcOrd="1" destOrd="0" parTransId="{53BED1D6-EE63-41D5-BCB0-3AA362C02A12}" sibTransId="{0C6F3309-C52C-4D93-B733-A36FC200912B}"/>
    <dgm:cxn modelId="{0DC02483-932B-48D8-9008-85C4A8395372}" type="presOf" srcId="{798FBABB-B471-4576-B939-B00338AB536A}" destId="{7194AB8B-3FE7-48CC-BEFE-F19B4386BFC1}" srcOrd="0" destOrd="0" presId="urn:microsoft.com/office/officeart/2005/8/layout/hierarchy3"/>
    <dgm:cxn modelId="{0E3F11BC-90EB-473E-A5D4-D68CCC4BDBCF}" type="presOf" srcId="{C489610B-F831-4EF2-B619-A68096638EE7}" destId="{A1B2A10A-C1BA-4E07-A954-310DFF39411E}" srcOrd="0" destOrd="0" presId="urn:microsoft.com/office/officeart/2005/8/layout/hierarchy3"/>
    <dgm:cxn modelId="{1D25D29D-172F-4769-B044-8142D835C16E}" type="presOf" srcId="{97FC97F0-3BAB-4BB0-A337-A5F21E6F0378}" destId="{0ABF70FC-6B69-4816-8540-8AAEBB909CD6}" srcOrd="0" destOrd="0" presId="urn:microsoft.com/office/officeart/2005/8/layout/hierarchy3"/>
    <dgm:cxn modelId="{42730D26-4618-45DC-88B9-71E78F936FE0}" type="presParOf" srcId="{810D2663-8490-4788-BE44-B7E2506B1E0C}" destId="{8A8EDF35-B843-40A7-89BA-5E110ECB6058}" srcOrd="0" destOrd="0" presId="urn:microsoft.com/office/officeart/2005/8/layout/hierarchy3"/>
    <dgm:cxn modelId="{F9062320-7AA1-4263-834A-4CB5BEB840DF}" type="presParOf" srcId="{8A8EDF35-B843-40A7-89BA-5E110ECB6058}" destId="{30859C28-1384-49E1-A7A3-C2BD62579E86}" srcOrd="0" destOrd="0" presId="urn:microsoft.com/office/officeart/2005/8/layout/hierarchy3"/>
    <dgm:cxn modelId="{EB885775-6C2C-4DFD-BEE6-436C57F50502}" type="presParOf" srcId="{30859C28-1384-49E1-A7A3-C2BD62579E86}" destId="{878244FF-1EC4-4F9E-B6F8-9B6CB126CA63}" srcOrd="0" destOrd="0" presId="urn:microsoft.com/office/officeart/2005/8/layout/hierarchy3"/>
    <dgm:cxn modelId="{0F07C298-10E1-4608-8DD2-B912D893613A}" type="presParOf" srcId="{30859C28-1384-49E1-A7A3-C2BD62579E86}" destId="{19BF0312-9FE4-473A-8201-EEEBDA959C0D}" srcOrd="1" destOrd="0" presId="urn:microsoft.com/office/officeart/2005/8/layout/hierarchy3"/>
    <dgm:cxn modelId="{3509716B-26FD-4016-9452-ED2A325F453A}" type="presParOf" srcId="{8A8EDF35-B843-40A7-89BA-5E110ECB6058}" destId="{8B09778C-8B30-415E-AF45-D5B9C3145CA3}" srcOrd="1" destOrd="0" presId="urn:microsoft.com/office/officeart/2005/8/layout/hierarchy3"/>
    <dgm:cxn modelId="{079C5FD4-7921-4574-839E-0339D72CEF49}" type="presParOf" srcId="{8B09778C-8B30-415E-AF45-D5B9C3145CA3}" destId="{7194AB8B-3FE7-48CC-BEFE-F19B4386BFC1}" srcOrd="0" destOrd="0" presId="urn:microsoft.com/office/officeart/2005/8/layout/hierarchy3"/>
    <dgm:cxn modelId="{B3F41E04-AEA8-4424-9B61-ED29177D6FA6}" type="presParOf" srcId="{8B09778C-8B30-415E-AF45-D5B9C3145CA3}" destId="{0ABF70FC-6B69-4816-8540-8AAEBB909CD6}" srcOrd="1" destOrd="0" presId="urn:microsoft.com/office/officeart/2005/8/layout/hierarchy3"/>
    <dgm:cxn modelId="{D0A87E16-5B49-4E79-8C3E-0DFA8F4D93C2}" type="presParOf" srcId="{8B09778C-8B30-415E-AF45-D5B9C3145CA3}" destId="{C89C1374-4B61-492D-B302-F588D99A68B7}" srcOrd="2" destOrd="0" presId="urn:microsoft.com/office/officeart/2005/8/layout/hierarchy3"/>
    <dgm:cxn modelId="{E308088E-053C-429F-86ED-A8DC71DDE84D}" type="presParOf" srcId="{8B09778C-8B30-415E-AF45-D5B9C3145CA3}" destId="{55FAD899-228E-4B5D-94C7-CD30304275D7}" srcOrd="3" destOrd="0" presId="urn:microsoft.com/office/officeart/2005/8/layout/hierarchy3"/>
    <dgm:cxn modelId="{DBA26561-A07D-4B4E-A2D4-73AA88A6408F}" type="presParOf" srcId="{810D2663-8490-4788-BE44-B7E2506B1E0C}" destId="{AF58062C-BBF9-4447-966F-9362E99802CE}" srcOrd="1" destOrd="0" presId="urn:microsoft.com/office/officeart/2005/8/layout/hierarchy3"/>
    <dgm:cxn modelId="{83ADC290-F933-4EFC-A730-F782F4E530CF}" type="presParOf" srcId="{AF58062C-BBF9-4447-966F-9362E99802CE}" destId="{E4B80C8B-FBEB-4987-9B06-0B5D04E1E1FC}" srcOrd="0" destOrd="0" presId="urn:microsoft.com/office/officeart/2005/8/layout/hierarchy3"/>
    <dgm:cxn modelId="{01BCD535-DC6F-47A3-B3D0-28D3A1202FBA}" type="presParOf" srcId="{E4B80C8B-FBEB-4987-9B06-0B5D04E1E1FC}" destId="{CC06744C-4766-40F3-84F2-EC6470713B36}" srcOrd="0" destOrd="0" presId="urn:microsoft.com/office/officeart/2005/8/layout/hierarchy3"/>
    <dgm:cxn modelId="{0F07A01C-6654-4F8A-98E8-2D37E484E890}" type="presParOf" srcId="{E4B80C8B-FBEB-4987-9B06-0B5D04E1E1FC}" destId="{632751E5-3F06-45D1-8D14-FAD0DEFE806C}" srcOrd="1" destOrd="0" presId="urn:microsoft.com/office/officeart/2005/8/layout/hierarchy3"/>
    <dgm:cxn modelId="{E67D6CCF-EE71-411D-B8D7-1D5EBE7DF91C}" type="presParOf" srcId="{AF58062C-BBF9-4447-966F-9362E99802CE}" destId="{9F3EA019-D1F6-402F-AC3D-4441A26BDE6A}" srcOrd="1" destOrd="0" presId="urn:microsoft.com/office/officeart/2005/8/layout/hierarchy3"/>
    <dgm:cxn modelId="{5DB1151B-A32B-46B9-B32D-1B53552820A9}" type="presParOf" srcId="{9F3EA019-D1F6-402F-AC3D-4441A26BDE6A}" destId="{FEC5E208-56AB-4BAA-AB2D-B073E85721A6}" srcOrd="0" destOrd="0" presId="urn:microsoft.com/office/officeart/2005/8/layout/hierarchy3"/>
    <dgm:cxn modelId="{5F5AF99D-C6F9-47D3-AFAD-4C3B1813247F}" type="presParOf" srcId="{9F3EA019-D1F6-402F-AC3D-4441A26BDE6A}" destId="{A1B2A10A-C1BA-4E07-A954-310DFF39411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2CA02A-3DAF-4308-9FF7-61839C5F416D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C279DED-A5CB-45F8-BE47-8007CE4E0AD7}">
      <dgm:prSet phldrT="[Texto]"/>
      <dgm:sp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pt-BR" b="1" dirty="0"/>
            <a:t>I Determinístico</a:t>
          </a:r>
        </a:p>
      </dgm:t>
    </dgm:pt>
    <dgm:pt modelId="{C9DBC7A3-7942-4589-B88D-142F09D3B89F}" type="parTrans" cxnId="{E99670BF-F864-4343-A8B4-9DBA6FFB77D9}">
      <dgm:prSet/>
      <dgm:spPr/>
      <dgm:t>
        <a:bodyPr/>
        <a:lstStyle/>
        <a:p>
          <a:endParaRPr lang="pt-BR"/>
        </a:p>
      </dgm:t>
    </dgm:pt>
    <dgm:pt modelId="{034EB374-F4CB-4AD8-B6C5-C50296D44538}" type="sibTrans" cxnId="{E99670BF-F864-4343-A8B4-9DBA6FFB77D9}">
      <dgm:prSet/>
      <dgm:spPr/>
      <dgm:t>
        <a:bodyPr/>
        <a:lstStyle/>
        <a:p>
          <a:endParaRPr lang="pt-BR"/>
        </a:p>
      </dgm:t>
    </dgm:pt>
    <dgm:pt modelId="{C354D580-CA2C-4B7D-BF5F-5CF9EC252EE9}">
      <dgm:prSet phldrT="[Texto]" custT="1"/>
      <dgm:spPr>
        <a:ln>
          <a:noFill/>
        </a:ln>
      </dgm:spPr>
      <dgm:t>
        <a:bodyPr/>
        <a:lstStyle/>
        <a:p>
          <a:pPr algn="just"/>
          <a:r>
            <a:rPr lang="pt-BR" sz="1000" dirty="0"/>
            <a:t>Realidade muito simples</a:t>
          </a:r>
        </a:p>
      </dgm:t>
    </dgm:pt>
    <dgm:pt modelId="{11985DC8-CB5C-44B5-BA48-85F083BD674D}" type="parTrans" cxnId="{E1C745DC-FED2-40E8-A732-B6B239084DEC}">
      <dgm:prSet/>
      <dgm:spPr/>
      <dgm:t>
        <a:bodyPr/>
        <a:lstStyle/>
        <a:p>
          <a:endParaRPr lang="pt-BR"/>
        </a:p>
      </dgm:t>
    </dgm:pt>
    <dgm:pt modelId="{1CB6CA54-D015-4692-A53B-C33453F22734}" type="sibTrans" cxnId="{E1C745DC-FED2-40E8-A732-B6B239084DEC}">
      <dgm:prSet/>
      <dgm:spPr/>
      <dgm:t>
        <a:bodyPr/>
        <a:lstStyle/>
        <a:p>
          <a:endParaRPr lang="pt-BR"/>
        </a:p>
      </dgm:t>
    </dgm:pt>
    <dgm:pt modelId="{678345E0-CCAE-45F1-A7F8-F21F71C9F092}">
      <dgm:prSet phldrT="[Texto]"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pt-BR" b="1" dirty="0"/>
            <a:t>II</a:t>
          </a:r>
        </a:p>
        <a:p>
          <a:r>
            <a:rPr lang="pt-BR" b="1" dirty="0"/>
            <a:t>Estocástico</a:t>
          </a:r>
        </a:p>
      </dgm:t>
    </dgm:pt>
    <dgm:pt modelId="{3AFB7FF6-6CF2-4CAD-A7DE-EDA955CD3718}" type="parTrans" cxnId="{D0827229-397E-4E59-AA43-75DBCA3BD7E4}">
      <dgm:prSet/>
      <dgm:spPr/>
      <dgm:t>
        <a:bodyPr/>
        <a:lstStyle/>
        <a:p>
          <a:endParaRPr lang="pt-BR"/>
        </a:p>
      </dgm:t>
    </dgm:pt>
    <dgm:pt modelId="{824EE57E-86B7-49B2-9787-C634ECE6AEA4}" type="sibTrans" cxnId="{D0827229-397E-4E59-AA43-75DBCA3BD7E4}">
      <dgm:prSet/>
      <dgm:spPr/>
      <dgm:t>
        <a:bodyPr/>
        <a:lstStyle/>
        <a:p>
          <a:endParaRPr lang="pt-BR"/>
        </a:p>
      </dgm:t>
    </dgm:pt>
    <dgm:pt modelId="{9A238553-8B5C-4226-A386-3E569664F2CC}">
      <dgm:prSet phldrT="[Texto]" custT="1"/>
      <dgm:spPr>
        <a:ln>
          <a:noFill/>
        </a:ln>
      </dgm:spPr>
      <dgm:t>
        <a:bodyPr/>
        <a:lstStyle/>
        <a:p>
          <a:pPr algn="just"/>
          <a:r>
            <a:rPr lang="pt-BR" sz="1000" b="0" i="0" dirty="0"/>
            <a:t>futuro segue leis probabilísticas objetivas bem precisas, cujo universo de possibilidades futuras é completamente enumerável</a:t>
          </a:r>
          <a:endParaRPr lang="pt-BR" sz="1000" dirty="0"/>
        </a:p>
      </dgm:t>
    </dgm:pt>
    <dgm:pt modelId="{537D0E86-E6CC-470D-B9CC-8BEC52D428E0}" type="parTrans" cxnId="{08454146-CDC3-49ED-A2E3-86CF0A8EBEAE}">
      <dgm:prSet/>
      <dgm:spPr/>
      <dgm:t>
        <a:bodyPr/>
        <a:lstStyle/>
        <a:p>
          <a:endParaRPr lang="pt-BR"/>
        </a:p>
      </dgm:t>
    </dgm:pt>
    <dgm:pt modelId="{B9BD593F-676F-4799-B38E-5F326AA06BC7}" type="sibTrans" cxnId="{08454146-CDC3-49ED-A2E3-86CF0A8EBEAE}">
      <dgm:prSet/>
      <dgm:spPr/>
      <dgm:t>
        <a:bodyPr/>
        <a:lstStyle/>
        <a:p>
          <a:endParaRPr lang="pt-BR"/>
        </a:p>
      </dgm:t>
    </dgm:pt>
    <dgm:pt modelId="{6F8AA4F1-56E5-4A47-A2FD-9D37CE748854}">
      <dgm:prSet phldrT="[Texto]"/>
      <dgm:sp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pt-BR" b="1" dirty="0"/>
            <a:t>IV</a:t>
          </a:r>
        </a:p>
        <a:p>
          <a:r>
            <a:rPr lang="pt-BR" b="1" dirty="0"/>
            <a:t>Incerteza dura</a:t>
          </a:r>
        </a:p>
      </dgm:t>
    </dgm:pt>
    <dgm:pt modelId="{54749703-F087-4132-960C-15A57BDCB9F0}" type="parTrans" cxnId="{C3415D92-019B-46A1-BF29-B95C4D061CE9}">
      <dgm:prSet/>
      <dgm:spPr/>
      <dgm:t>
        <a:bodyPr/>
        <a:lstStyle/>
        <a:p>
          <a:endParaRPr lang="pt-BR"/>
        </a:p>
      </dgm:t>
    </dgm:pt>
    <dgm:pt modelId="{777A18CB-C8A6-4596-B8B3-C532A4B0580B}" type="sibTrans" cxnId="{C3415D92-019B-46A1-BF29-B95C4D061CE9}">
      <dgm:prSet/>
      <dgm:spPr/>
      <dgm:t>
        <a:bodyPr/>
        <a:lstStyle/>
        <a:p>
          <a:endParaRPr lang="pt-BR"/>
        </a:p>
      </dgm:t>
    </dgm:pt>
    <dgm:pt modelId="{CAE1D750-48E0-4513-B75E-C07944106D2F}">
      <dgm:prSet phldrT="[Texto]" custT="1"/>
      <dgm:spPr>
        <a:ln>
          <a:noFill/>
        </a:ln>
      </dgm:spPr>
      <dgm:t>
        <a:bodyPr/>
        <a:lstStyle/>
        <a:p>
          <a:r>
            <a:rPr lang="pt-BR" sz="900" dirty="0"/>
            <a:t>Realidade muito complexa</a:t>
          </a:r>
        </a:p>
      </dgm:t>
    </dgm:pt>
    <dgm:pt modelId="{7A360425-C762-4CD6-8735-884BE326D9BC}" type="parTrans" cxnId="{06FA96ED-E443-4A2B-9ED4-D8896265BE7A}">
      <dgm:prSet/>
      <dgm:spPr/>
      <dgm:t>
        <a:bodyPr/>
        <a:lstStyle/>
        <a:p>
          <a:endParaRPr lang="pt-BR"/>
        </a:p>
      </dgm:t>
    </dgm:pt>
    <dgm:pt modelId="{27BAEA48-9FE5-44C7-8248-448AED17C5CC}" type="sibTrans" cxnId="{06FA96ED-E443-4A2B-9ED4-D8896265BE7A}">
      <dgm:prSet/>
      <dgm:spPr/>
      <dgm:t>
        <a:bodyPr/>
        <a:lstStyle/>
        <a:p>
          <a:endParaRPr lang="pt-BR"/>
        </a:p>
      </dgm:t>
    </dgm:pt>
    <dgm:pt modelId="{CF84B3F4-825C-4E4A-B835-BEADC1B2C799}">
      <dgm:prSet phldrT="[Texto]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pt-BR" b="1" dirty="0"/>
            <a:t>III</a:t>
          </a:r>
        </a:p>
        <a:p>
          <a:r>
            <a:rPr lang="pt-BR" b="1" dirty="0"/>
            <a:t>Incerteza quantitativa</a:t>
          </a:r>
        </a:p>
      </dgm:t>
    </dgm:pt>
    <dgm:pt modelId="{15F06EE9-C1AF-49C5-BD85-3744E767A86C}" type="parTrans" cxnId="{1F2DA133-AB5B-43EF-9EA6-B1501C57B06A}">
      <dgm:prSet/>
      <dgm:spPr/>
      <dgm:t>
        <a:bodyPr/>
        <a:lstStyle/>
        <a:p>
          <a:endParaRPr lang="pt-BR"/>
        </a:p>
      </dgm:t>
    </dgm:pt>
    <dgm:pt modelId="{C4AE13A6-D455-4681-B03D-D5A3C6326603}" type="sibTrans" cxnId="{1F2DA133-AB5B-43EF-9EA6-B1501C57B06A}">
      <dgm:prSet/>
      <dgm:spPr/>
      <dgm:t>
        <a:bodyPr/>
        <a:lstStyle/>
        <a:p>
          <a:endParaRPr lang="pt-BR"/>
        </a:p>
      </dgm:t>
    </dgm:pt>
    <dgm:pt modelId="{8D46D37C-34DA-4DB6-8C26-F3EA24F5A777}">
      <dgm:prSet phldrT="[Texto]" custT="1"/>
      <dgm:spPr>
        <a:ln>
          <a:noFill/>
        </a:ln>
      </dgm:spPr>
      <dgm:t>
        <a:bodyPr/>
        <a:lstStyle/>
        <a:p>
          <a:r>
            <a:rPr lang="pt-BR" sz="900" dirty="0"/>
            <a:t> P</a:t>
          </a:r>
          <a:r>
            <a:rPr lang="pt-BR" sz="900" b="0" i="0" dirty="0"/>
            <a:t>ode-se enumerar todas as possibilidades, mas não se pode atribuir nenhuma probabilidade objetiva à elas</a:t>
          </a:r>
          <a:endParaRPr lang="pt-BR" sz="900" dirty="0"/>
        </a:p>
      </dgm:t>
    </dgm:pt>
    <dgm:pt modelId="{D5702D6F-8094-47E7-A35D-08769AFD90BC}" type="parTrans" cxnId="{638EEA3C-3DF1-43D1-8022-97D2AADA6679}">
      <dgm:prSet/>
      <dgm:spPr/>
      <dgm:t>
        <a:bodyPr/>
        <a:lstStyle/>
        <a:p>
          <a:endParaRPr lang="pt-BR"/>
        </a:p>
      </dgm:t>
    </dgm:pt>
    <dgm:pt modelId="{9AD237EB-EBC7-4FE0-9C19-CB5F886122A7}" type="sibTrans" cxnId="{638EEA3C-3DF1-43D1-8022-97D2AADA6679}">
      <dgm:prSet/>
      <dgm:spPr/>
      <dgm:t>
        <a:bodyPr/>
        <a:lstStyle/>
        <a:p>
          <a:endParaRPr lang="pt-BR"/>
        </a:p>
      </dgm:t>
    </dgm:pt>
    <dgm:pt modelId="{DA60DC50-0B9B-4862-BE6D-C27B84841B72}">
      <dgm:prSet phldrT="[Texto]" custT="1"/>
      <dgm:spPr>
        <a:ln>
          <a:noFill/>
        </a:ln>
      </dgm:spPr>
      <dgm:t>
        <a:bodyPr/>
        <a:lstStyle/>
        <a:p>
          <a:pPr algn="just"/>
          <a:r>
            <a:rPr lang="pt-BR" sz="1000" dirty="0"/>
            <a:t>Um só passado e um só futuro</a:t>
          </a:r>
        </a:p>
      </dgm:t>
    </dgm:pt>
    <dgm:pt modelId="{0CC6E302-CFE0-461B-842C-8EE97EC3A751}" type="parTrans" cxnId="{70682C02-7910-44A4-81A8-B2DFCDA36A73}">
      <dgm:prSet/>
      <dgm:spPr/>
      <dgm:t>
        <a:bodyPr/>
        <a:lstStyle/>
        <a:p>
          <a:endParaRPr lang="pt-BR"/>
        </a:p>
      </dgm:t>
    </dgm:pt>
    <dgm:pt modelId="{96A0A558-514A-4948-80F5-FBCE2E26C5E6}" type="sibTrans" cxnId="{70682C02-7910-44A4-81A8-B2DFCDA36A73}">
      <dgm:prSet/>
      <dgm:spPr/>
      <dgm:t>
        <a:bodyPr/>
        <a:lstStyle/>
        <a:p>
          <a:endParaRPr lang="pt-BR"/>
        </a:p>
      </dgm:t>
    </dgm:pt>
    <dgm:pt modelId="{BEB084BC-68A0-42F2-A1CC-5BB5AEF3BB72}">
      <dgm:prSet phldrT="[Texto]" custT="1"/>
      <dgm:spPr>
        <a:ln>
          <a:noFill/>
        </a:ln>
      </dgm:spPr>
      <dgm:t>
        <a:bodyPr/>
        <a:lstStyle/>
        <a:p>
          <a:pPr algn="just"/>
          <a:r>
            <a:rPr lang="pt-BR" sz="1000" dirty="0"/>
            <a:t>Cálculo certo e preciso de predição pura</a:t>
          </a:r>
        </a:p>
      </dgm:t>
    </dgm:pt>
    <dgm:pt modelId="{F51135A5-005F-43FD-AD7B-D610ECBE16AE}" type="parTrans" cxnId="{FA70F8A6-4ADA-4028-9098-32FA451B6C95}">
      <dgm:prSet/>
      <dgm:spPr/>
      <dgm:t>
        <a:bodyPr/>
        <a:lstStyle/>
        <a:p>
          <a:endParaRPr lang="pt-BR"/>
        </a:p>
      </dgm:t>
    </dgm:pt>
    <dgm:pt modelId="{9A4EBD62-59DB-49EE-A646-56A73295D443}" type="sibTrans" cxnId="{FA70F8A6-4ADA-4028-9098-32FA451B6C95}">
      <dgm:prSet/>
      <dgm:spPr/>
      <dgm:t>
        <a:bodyPr/>
        <a:lstStyle/>
        <a:p>
          <a:endParaRPr lang="pt-BR"/>
        </a:p>
      </dgm:t>
    </dgm:pt>
    <dgm:pt modelId="{9ECA61A5-0666-4E49-B607-D42B2C955525}">
      <dgm:prSet phldrT="[Texto]" custT="1"/>
      <dgm:spPr>
        <a:ln>
          <a:noFill/>
        </a:ln>
      </dgm:spPr>
      <dgm:t>
        <a:bodyPr/>
        <a:lstStyle/>
        <a:p>
          <a:pPr algn="just"/>
          <a:r>
            <a:rPr lang="pt-BR" sz="1000" dirty="0"/>
            <a:t>Não precisa de técnica de cenários (futuro </a:t>
          </a:r>
          <a:r>
            <a:rPr lang="pt-BR" sz="1000" dirty="0" err="1"/>
            <a:t>predizível</a:t>
          </a:r>
          <a:r>
            <a:rPr lang="pt-BR" sz="1000" dirty="0"/>
            <a:t>, com segurança completa)</a:t>
          </a:r>
        </a:p>
      </dgm:t>
    </dgm:pt>
    <dgm:pt modelId="{DDBB2A58-1583-4535-B9EC-6179F626AD26}" type="parTrans" cxnId="{5FACFB35-9DA3-4B61-930E-A09BC9B3F9A8}">
      <dgm:prSet/>
      <dgm:spPr/>
      <dgm:t>
        <a:bodyPr/>
        <a:lstStyle/>
        <a:p>
          <a:endParaRPr lang="pt-BR"/>
        </a:p>
      </dgm:t>
    </dgm:pt>
    <dgm:pt modelId="{6B08A365-3EB5-45A3-B0B8-36CB10E10E75}" type="sibTrans" cxnId="{5FACFB35-9DA3-4B61-930E-A09BC9B3F9A8}">
      <dgm:prSet/>
      <dgm:spPr/>
      <dgm:t>
        <a:bodyPr/>
        <a:lstStyle/>
        <a:p>
          <a:endParaRPr lang="pt-BR"/>
        </a:p>
      </dgm:t>
    </dgm:pt>
    <dgm:pt modelId="{382FC97E-870D-41E0-963B-590591ED8FBB}">
      <dgm:prSet phldrT="[Texto]" custT="1"/>
      <dgm:spPr>
        <a:ln>
          <a:noFill/>
        </a:ln>
      </dgm:spPr>
      <dgm:t>
        <a:bodyPr/>
        <a:lstStyle/>
        <a:p>
          <a:pPr algn="l"/>
          <a:endParaRPr lang="pt-BR" sz="1000" dirty="0"/>
        </a:p>
      </dgm:t>
    </dgm:pt>
    <dgm:pt modelId="{60727CAA-EF55-4E08-BCFF-9A940B4B02BD}" type="parTrans" cxnId="{EF8D1802-0116-46EA-B18D-6BC8440FB865}">
      <dgm:prSet/>
      <dgm:spPr/>
      <dgm:t>
        <a:bodyPr/>
        <a:lstStyle/>
        <a:p>
          <a:endParaRPr lang="pt-BR"/>
        </a:p>
      </dgm:t>
    </dgm:pt>
    <dgm:pt modelId="{CE88927C-1959-4D77-B11B-D69B45B0E4E7}" type="sibTrans" cxnId="{EF8D1802-0116-46EA-B18D-6BC8440FB865}">
      <dgm:prSet/>
      <dgm:spPr/>
      <dgm:t>
        <a:bodyPr/>
        <a:lstStyle/>
        <a:p>
          <a:endParaRPr lang="pt-BR"/>
        </a:p>
      </dgm:t>
    </dgm:pt>
    <dgm:pt modelId="{B5F856BA-6ADB-4453-A7D8-DBAC374C3ECA}">
      <dgm:prSet phldrT="[Texto]" custT="1"/>
      <dgm:spPr>
        <a:ln>
          <a:noFill/>
        </a:ln>
      </dgm:spPr>
      <dgm:t>
        <a:bodyPr/>
        <a:lstStyle/>
        <a:p>
          <a:pPr algn="just"/>
          <a:r>
            <a:rPr lang="pt-BR" sz="1000" dirty="0"/>
            <a:t>Técnica de cenários não se faz necessária</a:t>
          </a:r>
        </a:p>
      </dgm:t>
    </dgm:pt>
    <dgm:pt modelId="{4299CDCA-3941-4370-95CA-024C0809D08D}" type="parTrans" cxnId="{54C70FA5-E7B3-4219-92A4-84FD8C3EF3B5}">
      <dgm:prSet/>
      <dgm:spPr/>
      <dgm:t>
        <a:bodyPr/>
        <a:lstStyle/>
        <a:p>
          <a:endParaRPr lang="pt-BR"/>
        </a:p>
      </dgm:t>
    </dgm:pt>
    <dgm:pt modelId="{997C1A98-D09E-486C-9D88-61C815219F64}" type="sibTrans" cxnId="{54C70FA5-E7B3-4219-92A4-84FD8C3EF3B5}">
      <dgm:prSet/>
      <dgm:spPr/>
      <dgm:t>
        <a:bodyPr/>
        <a:lstStyle/>
        <a:p>
          <a:endParaRPr lang="pt-BR"/>
        </a:p>
      </dgm:t>
    </dgm:pt>
    <dgm:pt modelId="{1BC2641E-4797-4107-A238-8EDF7DADF0C8}">
      <dgm:prSet phldrT="[Texto]" custT="1"/>
      <dgm:spPr>
        <a:ln>
          <a:noFill/>
        </a:ln>
      </dgm:spPr>
      <dgm:t>
        <a:bodyPr/>
        <a:lstStyle/>
        <a:p>
          <a:pPr algn="just"/>
          <a:r>
            <a:rPr lang="pt-BR" sz="1000" dirty="0"/>
            <a:t> L</a:t>
          </a:r>
          <a:r>
            <a:rPr lang="pt-BR" sz="1000" b="0" i="0" dirty="0"/>
            <a:t>eis da herança genética de </a:t>
          </a:r>
          <a:r>
            <a:rPr lang="pt-BR" sz="1000" b="0" i="0" dirty="0" err="1"/>
            <a:t>Gregor</a:t>
          </a:r>
          <a:r>
            <a:rPr lang="pt-BR" sz="1000" b="0" i="0" dirty="0"/>
            <a:t> Mendel (1822-1884, o “Pai da Genética”)</a:t>
          </a:r>
          <a:endParaRPr lang="pt-BR" sz="1000" dirty="0"/>
        </a:p>
      </dgm:t>
    </dgm:pt>
    <dgm:pt modelId="{3771F6DE-6F39-4B91-B41F-6BD1E3C54E15}" type="parTrans" cxnId="{58637245-08F0-41AC-847F-3D312D49F297}">
      <dgm:prSet/>
      <dgm:spPr/>
      <dgm:t>
        <a:bodyPr/>
        <a:lstStyle/>
        <a:p>
          <a:endParaRPr lang="pt-BR"/>
        </a:p>
      </dgm:t>
    </dgm:pt>
    <dgm:pt modelId="{2B9E9F27-FF83-4D3E-BBEF-D136E3820F6A}" type="sibTrans" cxnId="{58637245-08F0-41AC-847F-3D312D49F297}">
      <dgm:prSet/>
      <dgm:spPr/>
      <dgm:t>
        <a:bodyPr/>
        <a:lstStyle/>
        <a:p>
          <a:endParaRPr lang="pt-BR"/>
        </a:p>
      </dgm:t>
    </dgm:pt>
    <dgm:pt modelId="{7142E8CC-D1F5-4FF3-820A-715F2212241F}">
      <dgm:prSet phldrT="[Texto]" custT="1"/>
      <dgm:spPr>
        <a:ln>
          <a:noFill/>
        </a:ln>
      </dgm:spPr>
      <dgm:t>
        <a:bodyPr/>
        <a:lstStyle/>
        <a:p>
          <a:r>
            <a:rPr lang="pt-BR" sz="900" dirty="0"/>
            <a:t> Exemplo da </a:t>
          </a:r>
          <a:r>
            <a:rPr lang="pt-BR" sz="900" b="0" i="0" dirty="0"/>
            <a:t>partida de futebol, na qual existem 3 possibilidades de resultado, porém não se pode atribuir nenhuma probabilidade</a:t>
          </a:r>
          <a:endParaRPr lang="pt-BR" sz="900" dirty="0"/>
        </a:p>
      </dgm:t>
    </dgm:pt>
    <dgm:pt modelId="{99D02406-F6CF-4067-AF2A-F57B625DA238}" type="parTrans" cxnId="{A049288E-967A-4749-A9C2-5AC7532D4C0B}">
      <dgm:prSet/>
      <dgm:spPr/>
      <dgm:t>
        <a:bodyPr/>
        <a:lstStyle/>
        <a:p>
          <a:endParaRPr lang="pt-BR"/>
        </a:p>
      </dgm:t>
    </dgm:pt>
    <dgm:pt modelId="{8796CABB-EBB1-4AE5-892D-2F1E4567F5E9}" type="sibTrans" cxnId="{A049288E-967A-4749-A9C2-5AC7532D4C0B}">
      <dgm:prSet/>
      <dgm:spPr/>
      <dgm:t>
        <a:bodyPr/>
        <a:lstStyle/>
        <a:p>
          <a:endParaRPr lang="pt-BR"/>
        </a:p>
      </dgm:t>
    </dgm:pt>
    <dgm:pt modelId="{24DA5517-5C9B-405E-9CEA-5A0CCBE6BA95}">
      <dgm:prSet phldrT="[Texto]" custT="1"/>
      <dgm:spPr>
        <a:ln>
          <a:noFill/>
        </a:ln>
      </dgm:spPr>
      <dgm:t>
        <a:bodyPr/>
        <a:lstStyle/>
        <a:p>
          <a:r>
            <a:rPr lang="pt-BR" sz="900" b="0" i="0" dirty="0"/>
            <a:t> Uso da técnica de cenários é desnecessário</a:t>
          </a:r>
          <a:endParaRPr lang="pt-BR" sz="900" dirty="0"/>
        </a:p>
      </dgm:t>
    </dgm:pt>
    <dgm:pt modelId="{CD5A1DAB-6E81-4FED-9B99-19E6DD1A478E}" type="parTrans" cxnId="{9A488605-7FE6-4224-AE76-BB559C01CDA0}">
      <dgm:prSet/>
      <dgm:spPr/>
      <dgm:t>
        <a:bodyPr/>
        <a:lstStyle/>
        <a:p>
          <a:endParaRPr lang="pt-BR"/>
        </a:p>
      </dgm:t>
    </dgm:pt>
    <dgm:pt modelId="{9213137F-4711-4EB5-9D43-695E1C4991AF}" type="sibTrans" cxnId="{9A488605-7FE6-4224-AE76-BB559C01CDA0}">
      <dgm:prSet/>
      <dgm:spPr/>
      <dgm:t>
        <a:bodyPr/>
        <a:lstStyle/>
        <a:p>
          <a:endParaRPr lang="pt-BR"/>
        </a:p>
      </dgm:t>
    </dgm:pt>
    <dgm:pt modelId="{8A29F778-740E-46C0-82A6-A07EEF6237E4}">
      <dgm:prSet phldrT="[Texto]" custT="1"/>
      <dgm:spPr>
        <a:ln>
          <a:noFill/>
        </a:ln>
      </dgm:spPr>
      <dgm:t>
        <a:bodyPr/>
        <a:lstStyle/>
        <a:p>
          <a:r>
            <a:rPr lang="pt-BR" sz="900" dirty="0"/>
            <a:t>Aplica-se a técnica de cenários</a:t>
          </a:r>
        </a:p>
      </dgm:t>
    </dgm:pt>
    <dgm:pt modelId="{73A6F633-1C5D-4ACB-A4F9-46EA7446AF47}" type="parTrans" cxnId="{BE46D6A4-6FF9-4F20-88DE-3D793A1F8EBE}">
      <dgm:prSet/>
      <dgm:spPr/>
      <dgm:t>
        <a:bodyPr/>
        <a:lstStyle/>
        <a:p>
          <a:endParaRPr lang="pt-BR"/>
        </a:p>
      </dgm:t>
    </dgm:pt>
    <dgm:pt modelId="{AB4124E9-E964-4E7D-988D-358C9951D8A5}" type="sibTrans" cxnId="{BE46D6A4-6FF9-4F20-88DE-3D793A1F8EBE}">
      <dgm:prSet/>
      <dgm:spPr/>
      <dgm:t>
        <a:bodyPr/>
        <a:lstStyle/>
        <a:p>
          <a:endParaRPr lang="pt-BR"/>
        </a:p>
      </dgm:t>
    </dgm:pt>
    <dgm:pt modelId="{2F233A8D-62B3-466A-A0C8-F9ED3C7C09F3}">
      <dgm:prSet phldrT="[Texto]" custT="1"/>
      <dgm:spPr>
        <a:ln>
          <a:noFill/>
        </a:ln>
      </dgm:spPr>
      <dgm:t>
        <a:bodyPr/>
        <a:lstStyle/>
        <a:p>
          <a:r>
            <a:rPr lang="pt-BR" sz="900" b="0" i="0" dirty="0"/>
            <a:t>Sistemas da realidade em que vivemos, aplicados à prática social e presentes diariamente nas organizações públicas e privadas</a:t>
          </a:r>
          <a:endParaRPr lang="pt-BR" sz="900" dirty="0"/>
        </a:p>
      </dgm:t>
    </dgm:pt>
    <dgm:pt modelId="{1E1F6CF1-63DF-423B-813A-A9624BBA9A15}" type="parTrans" cxnId="{59CAFB6D-0EAA-4E56-87AE-DBF9CFDA40DD}">
      <dgm:prSet/>
      <dgm:spPr/>
      <dgm:t>
        <a:bodyPr/>
        <a:lstStyle/>
        <a:p>
          <a:endParaRPr lang="pt-BR"/>
        </a:p>
      </dgm:t>
    </dgm:pt>
    <dgm:pt modelId="{F5C645A4-9278-4AD3-9DE2-483B0AF92E34}" type="sibTrans" cxnId="{59CAFB6D-0EAA-4E56-87AE-DBF9CFDA40DD}">
      <dgm:prSet/>
      <dgm:spPr/>
      <dgm:t>
        <a:bodyPr/>
        <a:lstStyle/>
        <a:p>
          <a:endParaRPr lang="pt-BR"/>
        </a:p>
      </dgm:t>
    </dgm:pt>
    <dgm:pt modelId="{C73448CA-03BB-4736-AFBB-B567C37BBFD5}">
      <dgm:prSet phldrT="[Texto]" custT="1"/>
      <dgm:spPr>
        <a:ln>
          <a:noFill/>
        </a:ln>
      </dgm:spPr>
      <dgm:t>
        <a:bodyPr/>
        <a:lstStyle/>
        <a:p>
          <a:r>
            <a:rPr lang="pt-BR" sz="900" dirty="0"/>
            <a:t>Assimetria entre passado e futuro</a:t>
          </a:r>
        </a:p>
      </dgm:t>
    </dgm:pt>
    <dgm:pt modelId="{325FA8EE-225E-477C-9958-38F0F78A254F}" type="parTrans" cxnId="{1235FC7E-EF9E-4FEA-BB54-B28A3CE7DD85}">
      <dgm:prSet/>
      <dgm:spPr/>
      <dgm:t>
        <a:bodyPr/>
        <a:lstStyle/>
        <a:p>
          <a:endParaRPr lang="pt-BR"/>
        </a:p>
      </dgm:t>
    </dgm:pt>
    <dgm:pt modelId="{B98AFD3E-F95A-4D98-83ED-1C1A70E300F4}" type="sibTrans" cxnId="{1235FC7E-EF9E-4FEA-BB54-B28A3CE7DD85}">
      <dgm:prSet/>
      <dgm:spPr/>
      <dgm:t>
        <a:bodyPr/>
        <a:lstStyle/>
        <a:p>
          <a:endParaRPr lang="pt-BR"/>
        </a:p>
      </dgm:t>
    </dgm:pt>
    <dgm:pt modelId="{1520AC48-9422-43CB-987C-3E93DC0B502C}">
      <dgm:prSet phldrT="[Texto]" custT="1"/>
      <dgm:spPr>
        <a:ln>
          <a:noFill/>
        </a:ln>
      </dgm:spPr>
      <dgm:t>
        <a:bodyPr/>
        <a:lstStyle/>
        <a:p>
          <a:r>
            <a:rPr lang="pt-BR" sz="900" b="0" i="0" dirty="0"/>
            <a:t> Reconhece o caráter aproximado e provisório do conhecimento científico</a:t>
          </a:r>
          <a:endParaRPr lang="pt-BR" sz="900" dirty="0"/>
        </a:p>
      </dgm:t>
    </dgm:pt>
    <dgm:pt modelId="{51243461-9989-4EC9-B8B0-86F6CAA738C2}" type="parTrans" cxnId="{EE45BF43-53AC-4250-A3F8-E1A9AF23A4DA}">
      <dgm:prSet/>
      <dgm:spPr/>
      <dgm:t>
        <a:bodyPr/>
        <a:lstStyle/>
        <a:p>
          <a:endParaRPr lang="pt-BR"/>
        </a:p>
      </dgm:t>
    </dgm:pt>
    <dgm:pt modelId="{A4838C9C-4535-44E4-A3B2-83EB92769CBA}" type="sibTrans" cxnId="{EE45BF43-53AC-4250-A3F8-E1A9AF23A4DA}">
      <dgm:prSet/>
      <dgm:spPr/>
      <dgm:t>
        <a:bodyPr/>
        <a:lstStyle/>
        <a:p>
          <a:endParaRPr lang="pt-BR"/>
        </a:p>
      </dgm:t>
    </dgm:pt>
    <dgm:pt modelId="{8FED6105-587E-4BB9-99DD-3D489CDBBA9F}">
      <dgm:prSet phldrT="[Texto]" custT="1"/>
      <dgm:spPr>
        <a:ln>
          <a:noFill/>
        </a:ln>
      </dgm:spPr>
      <dgm:t>
        <a:bodyPr/>
        <a:lstStyle/>
        <a:p>
          <a:r>
            <a:rPr lang="pt-BR" sz="900" b="0" i="0" dirty="0"/>
            <a:t>Algumas possibilidades futuras, nunca todas (não se pode atribuir probabilidades)</a:t>
          </a:r>
          <a:endParaRPr lang="pt-BR" sz="900" dirty="0"/>
        </a:p>
      </dgm:t>
    </dgm:pt>
    <dgm:pt modelId="{D13CC404-8CB4-45C4-9574-D1B449B2E996}" type="parTrans" cxnId="{AF6DC935-12FE-45DC-84B4-E84A58C1EB28}">
      <dgm:prSet/>
      <dgm:spPr/>
      <dgm:t>
        <a:bodyPr/>
        <a:lstStyle/>
        <a:p>
          <a:endParaRPr lang="pt-BR"/>
        </a:p>
      </dgm:t>
    </dgm:pt>
    <dgm:pt modelId="{2224596D-4B5F-4490-9542-AD9D97D28E26}" type="sibTrans" cxnId="{AF6DC935-12FE-45DC-84B4-E84A58C1EB28}">
      <dgm:prSet/>
      <dgm:spPr/>
      <dgm:t>
        <a:bodyPr/>
        <a:lstStyle/>
        <a:p>
          <a:endParaRPr lang="pt-BR"/>
        </a:p>
      </dgm:t>
    </dgm:pt>
    <dgm:pt modelId="{FE1050CF-95D7-479F-AF37-192E65670F13}">
      <dgm:prSet phldrT="[Texto]" custT="1"/>
      <dgm:spPr>
        <a:ln>
          <a:noFill/>
        </a:ln>
      </dgm:spPr>
      <dgm:t>
        <a:bodyPr/>
        <a:lstStyle/>
        <a:p>
          <a:r>
            <a:rPr lang="pt-BR" sz="900" b="0" i="0" dirty="0"/>
            <a:t>Problemas sociais e políticos; mutações genéticas; etc.</a:t>
          </a:r>
          <a:endParaRPr lang="pt-BR" sz="900" dirty="0"/>
        </a:p>
      </dgm:t>
    </dgm:pt>
    <dgm:pt modelId="{E4573AC9-98C9-4EE7-8AE7-377638C04E89}" type="parTrans" cxnId="{CC7278EE-935B-4854-A476-60083DFA3836}">
      <dgm:prSet/>
      <dgm:spPr/>
      <dgm:t>
        <a:bodyPr/>
        <a:lstStyle/>
        <a:p>
          <a:endParaRPr lang="pt-BR"/>
        </a:p>
      </dgm:t>
    </dgm:pt>
    <dgm:pt modelId="{D46D0D86-095B-48CE-8EFC-E6D87FB3AD8D}" type="sibTrans" cxnId="{CC7278EE-935B-4854-A476-60083DFA3836}">
      <dgm:prSet/>
      <dgm:spPr/>
      <dgm:t>
        <a:bodyPr/>
        <a:lstStyle/>
        <a:p>
          <a:endParaRPr lang="pt-BR"/>
        </a:p>
      </dgm:t>
    </dgm:pt>
    <dgm:pt modelId="{97C18ED8-FCDB-49DA-A9A6-977BB6D675E0}" type="pres">
      <dgm:prSet presAssocID="{E42CA02A-3DAF-4308-9FF7-61839C5F416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CBA180-FEEF-41B1-83D6-ED2457D45C62}" type="pres">
      <dgm:prSet presAssocID="{E42CA02A-3DAF-4308-9FF7-61839C5F416D}" presName="children" presStyleCnt="0"/>
      <dgm:spPr/>
    </dgm:pt>
    <dgm:pt modelId="{337C2337-21D8-43D9-99E0-953FFEE32E97}" type="pres">
      <dgm:prSet presAssocID="{E42CA02A-3DAF-4308-9FF7-61839C5F416D}" presName="child1group" presStyleCnt="0"/>
      <dgm:spPr/>
    </dgm:pt>
    <dgm:pt modelId="{13A62E39-85D9-4D01-8EDA-5A1C95A6606B}" type="pres">
      <dgm:prSet presAssocID="{E42CA02A-3DAF-4308-9FF7-61839C5F416D}" presName="child1" presStyleLbl="bgAcc1" presStyleIdx="0" presStyleCnt="4" custScaleX="74654" custLinFactNeighborX="-15653" custLinFactNeighborY="33093"/>
      <dgm:spPr/>
      <dgm:t>
        <a:bodyPr/>
        <a:lstStyle/>
        <a:p>
          <a:endParaRPr lang="pt-BR"/>
        </a:p>
      </dgm:t>
    </dgm:pt>
    <dgm:pt modelId="{93801B40-72B4-4214-9A73-4859C3F433F9}" type="pres">
      <dgm:prSet presAssocID="{E42CA02A-3DAF-4308-9FF7-61839C5F416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EC5938-9BD7-4E70-9510-9ABD1FBC8348}" type="pres">
      <dgm:prSet presAssocID="{E42CA02A-3DAF-4308-9FF7-61839C5F416D}" presName="child2group" presStyleCnt="0"/>
      <dgm:spPr/>
    </dgm:pt>
    <dgm:pt modelId="{EE1DFD55-2972-4C7C-A18A-2D91659F9413}" type="pres">
      <dgm:prSet presAssocID="{E42CA02A-3DAF-4308-9FF7-61839C5F416D}" presName="child2" presStyleLbl="bgAcc1" presStyleIdx="1" presStyleCnt="4" custScaleX="79286" custLinFactNeighborX="18163" custLinFactNeighborY="33093"/>
      <dgm:spPr/>
      <dgm:t>
        <a:bodyPr/>
        <a:lstStyle/>
        <a:p>
          <a:endParaRPr lang="pt-BR"/>
        </a:p>
      </dgm:t>
    </dgm:pt>
    <dgm:pt modelId="{0971A059-E4BA-4A29-86E0-5C8FD57054C1}" type="pres">
      <dgm:prSet presAssocID="{E42CA02A-3DAF-4308-9FF7-61839C5F416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3F2BB4-096F-4929-AE1E-80D23AD52B62}" type="pres">
      <dgm:prSet presAssocID="{E42CA02A-3DAF-4308-9FF7-61839C5F416D}" presName="child3group" presStyleCnt="0"/>
      <dgm:spPr/>
    </dgm:pt>
    <dgm:pt modelId="{FD17A577-2C90-44FD-8CE9-04B43220102B}" type="pres">
      <dgm:prSet presAssocID="{E42CA02A-3DAF-4308-9FF7-61839C5F416D}" presName="child3" presStyleLbl="bgAcc1" presStyleIdx="2" presStyleCnt="4" custScaleX="78066" custScaleY="161033" custLinFactNeighborX="20941" custLinFactNeighborY="-41767"/>
      <dgm:spPr/>
      <dgm:t>
        <a:bodyPr/>
        <a:lstStyle/>
        <a:p>
          <a:endParaRPr lang="pt-BR"/>
        </a:p>
      </dgm:t>
    </dgm:pt>
    <dgm:pt modelId="{73B6AC33-1368-455C-B582-2EA6FA21B186}" type="pres">
      <dgm:prSet presAssocID="{E42CA02A-3DAF-4308-9FF7-61839C5F416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ED7E84-71C7-4128-B69F-6315B54515D2}" type="pres">
      <dgm:prSet presAssocID="{E42CA02A-3DAF-4308-9FF7-61839C5F416D}" presName="child4group" presStyleCnt="0"/>
      <dgm:spPr/>
    </dgm:pt>
    <dgm:pt modelId="{4677682E-4DE8-4AB7-9644-B908E0D314DD}" type="pres">
      <dgm:prSet presAssocID="{E42CA02A-3DAF-4308-9FF7-61839C5F416D}" presName="child4" presStyleLbl="bgAcc1" presStyleIdx="3" presStyleCnt="4" custScaleX="84069" custLinFactNeighborX="-15938" custLinFactNeighborY="-13646"/>
      <dgm:spPr/>
      <dgm:t>
        <a:bodyPr/>
        <a:lstStyle/>
        <a:p>
          <a:endParaRPr lang="pt-BR"/>
        </a:p>
      </dgm:t>
    </dgm:pt>
    <dgm:pt modelId="{80FA7B64-134D-48B0-8EE5-B066BABB6F4B}" type="pres">
      <dgm:prSet presAssocID="{E42CA02A-3DAF-4308-9FF7-61839C5F416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3AD1FF-5A6A-461F-A732-730013E42B13}" type="pres">
      <dgm:prSet presAssocID="{E42CA02A-3DAF-4308-9FF7-61839C5F416D}" presName="childPlaceholder" presStyleCnt="0"/>
      <dgm:spPr/>
    </dgm:pt>
    <dgm:pt modelId="{21012B57-BC7E-4EF1-9ACA-132108C92836}" type="pres">
      <dgm:prSet presAssocID="{E42CA02A-3DAF-4308-9FF7-61839C5F416D}" presName="circle" presStyleCnt="0"/>
      <dgm:spPr/>
    </dgm:pt>
    <dgm:pt modelId="{2584DF51-300C-446A-98F2-C9C2663C9F40}" type="pres">
      <dgm:prSet presAssocID="{E42CA02A-3DAF-4308-9FF7-61839C5F416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C008E4-9F4B-457A-BEC7-1BD9E33ED8EA}" type="pres">
      <dgm:prSet presAssocID="{E42CA02A-3DAF-4308-9FF7-61839C5F416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66168E-54A8-4958-A8D1-FDD10C677681}" type="pres">
      <dgm:prSet presAssocID="{E42CA02A-3DAF-4308-9FF7-61839C5F416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A9879E-2C7A-455A-8839-FE1D350CB708}" type="pres">
      <dgm:prSet presAssocID="{E42CA02A-3DAF-4308-9FF7-61839C5F416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765AD3-0C00-49EB-BA80-11DC21DFD53C}" type="pres">
      <dgm:prSet presAssocID="{E42CA02A-3DAF-4308-9FF7-61839C5F416D}" presName="quadrantPlaceholder" presStyleCnt="0"/>
      <dgm:spPr/>
    </dgm:pt>
    <dgm:pt modelId="{AAE13377-2EA5-4A5A-A8AD-49C702737660}" type="pres">
      <dgm:prSet presAssocID="{E42CA02A-3DAF-4308-9FF7-61839C5F416D}" presName="center1" presStyleLbl="fgShp" presStyleIdx="0" presStyleCnt="2" custScaleX="57131" custScaleY="25085"/>
      <dgm:spPr/>
    </dgm:pt>
    <dgm:pt modelId="{4EDAEB20-2F3D-42E3-8E31-E54473ED03D9}" type="pres">
      <dgm:prSet presAssocID="{E42CA02A-3DAF-4308-9FF7-61839C5F416D}" presName="center2" presStyleLbl="fgShp" presStyleIdx="1" presStyleCnt="2" custScaleX="57130" custScaleY="37636"/>
      <dgm:spPr/>
    </dgm:pt>
  </dgm:ptLst>
  <dgm:cxnLst>
    <dgm:cxn modelId="{EE45BF43-53AC-4250-A3F8-E1A9AF23A4DA}" srcId="{6F8AA4F1-56E5-4A47-A2FD-9D37CE748854}" destId="{1520AC48-9422-43CB-987C-3E93DC0B502C}" srcOrd="4" destOrd="0" parTransId="{51243461-9989-4EC9-B8B0-86F6CAA738C2}" sibTransId="{A4838C9C-4535-44E4-A3B2-83EB92769CBA}"/>
    <dgm:cxn modelId="{697B826F-99B3-4BD5-9651-1562F97560E4}" type="presOf" srcId="{2F233A8D-62B3-466A-A0C8-F9ED3C7C09F3}" destId="{FD17A577-2C90-44FD-8CE9-04B43220102B}" srcOrd="0" destOrd="2" presId="urn:microsoft.com/office/officeart/2005/8/layout/cycle4"/>
    <dgm:cxn modelId="{06FA96ED-E443-4A2B-9ED4-D8896265BE7A}" srcId="{6F8AA4F1-56E5-4A47-A2FD-9D37CE748854}" destId="{CAE1D750-48E0-4513-B75E-C07944106D2F}" srcOrd="1" destOrd="0" parTransId="{7A360425-C762-4CD6-8735-884BE326D9BC}" sibTransId="{27BAEA48-9FE5-44C7-8248-448AED17C5CC}"/>
    <dgm:cxn modelId="{FB137121-04F7-42D1-B54A-836005D16357}" type="presOf" srcId="{9ECA61A5-0666-4E49-B607-D42B2C955525}" destId="{13A62E39-85D9-4D01-8EDA-5A1C95A6606B}" srcOrd="0" destOrd="3" presId="urn:microsoft.com/office/officeart/2005/8/layout/cycle4"/>
    <dgm:cxn modelId="{0B051060-7F91-4EA6-9D15-4BDD3E481EE6}" type="presOf" srcId="{7142E8CC-D1F5-4FF3-820A-715F2212241F}" destId="{4677682E-4DE8-4AB7-9644-B908E0D314DD}" srcOrd="0" destOrd="1" presId="urn:microsoft.com/office/officeart/2005/8/layout/cycle4"/>
    <dgm:cxn modelId="{FA70F8A6-4ADA-4028-9098-32FA451B6C95}" srcId="{7C279DED-A5CB-45F8-BE47-8007CE4E0AD7}" destId="{BEB084BC-68A0-42F2-A1CC-5BB5AEF3BB72}" srcOrd="2" destOrd="0" parTransId="{F51135A5-005F-43FD-AD7B-D610ECBE16AE}" sibTransId="{9A4EBD62-59DB-49EE-A646-56A73295D443}"/>
    <dgm:cxn modelId="{638EEA3C-3DF1-43D1-8022-97D2AADA6679}" srcId="{CF84B3F4-825C-4E4A-B835-BEADC1B2C799}" destId="{8D46D37C-34DA-4DB6-8C26-F3EA24F5A777}" srcOrd="0" destOrd="0" parTransId="{D5702D6F-8094-47E7-A35D-08769AFD90BC}" sibTransId="{9AD237EB-EBC7-4FE0-9C19-CB5F886122A7}"/>
    <dgm:cxn modelId="{1D72EE96-B228-40E6-8DB8-3389D5E21F58}" type="presOf" srcId="{8FED6105-587E-4BB9-99DD-3D489CDBBA9F}" destId="{FD17A577-2C90-44FD-8CE9-04B43220102B}" srcOrd="0" destOrd="5" presId="urn:microsoft.com/office/officeart/2005/8/layout/cycle4"/>
    <dgm:cxn modelId="{B4A3AA80-45F5-4C8C-BC95-B8C45CB5B032}" type="presOf" srcId="{24DA5517-5C9B-405E-9CEA-5A0CCBE6BA95}" destId="{4677682E-4DE8-4AB7-9644-B908E0D314DD}" srcOrd="0" destOrd="2" presId="urn:microsoft.com/office/officeart/2005/8/layout/cycle4"/>
    <dgm:cxn modelId="{33335934-E045-4198-952F-F0C44F7DDECC}" type="presOf" srcId="{B5F856BA-6ADB-4453-A7D8-DBAC374C3ECA}" destId="{0971A059-E4BA-4A29-86E0-5C8FD57054C1}" srcOrd="1" destOrd="1" presId="urn:microsoft.com/office/officeart/2005/8/layout/cycle4"/>
    <dgm:cxn modelId="{682E869D-7108-4512-BDB7-BF2DF1536CD6}" type="presOf" srcId="{382FC97E-870D-41E0-963B-590591ED8FBB}" destId="{EE1DFD55-2972-4C7C-A18A-2D91659F9413}" srcOrd="0" destOrd="3" presId="urn:microsoft.com/office/officeart/2005/8/layout/cycle4"/>
    <dgm:cxn modelId="{38EB1124-98F4-41AF-B40C-BBBCEC06A947}" type="presOf" srcId="{8D46D37C-34DA-4DB6-8C26-F3EA24F5A777}" destId="{4677682E-4DE8-4AB7-9644-B908E0D314DD}" srcOrd="0" destOrd="0" presId="urn:microsoft.com/office/officeart/2005/8/layout/cycle4"/>
    <dgm:cxn modelId="{7574838F-DB73-4A26-A93C-01C23389AFF9}" type="presOf" srcId="{E42CA02A-3DAF-4308-9FF7-61839C5F416D}" destId="{97C18ED8-FCDB-49DA-A9A6-977BB6D675E0}" srcOrd="0" destOrd="0" presId="urn:microsoft.com/office/officeart/2005/8/layout/cycle4"/>
    <dgm:cxn modelId="{EF8D1802-0116-46EA-B18D-6BC8440FB865}" srcId="{678345E0-CCAE-45F1-A7F8-F21F71C9F092}" destId="{382FC97E-870D-41E0-963B-590591ED8FBB}" srcOrd="3" destOrd="0" parTransId="{60727CAA-EF55-4E08-BCFF-9A940B4B02BD}" sibTransId="{CE88927C-1959-4D77-B11B-D69B45B0E4E7}"/>
    <dgm:cxn modelId="{1235FC7E-EF9E-4FEA-BB54-B28A3CE7DD85}" srcId="{6F8AA4F1-56E5-4A47-A2FD-9D37CE748854}" destId="{C73448CA-03BB-4736-AFBB-B567C37BBFD5}" srcOrd="3" destOrd="0" parTransId="{325FA8EE-225E-477C-9958-38F0F78A254F}" sibTransId="{B98AFD3E-F95A-4D98-83ED-1C1A70E300F4}"/>
    <dgm:cxn modelId="{1F2DA133-AB5B-43EF-9EA6-B1501C57B06A}" srcId="{E42CA02A-3DAF-4308-9FF7-61839C5F416D}" destId="{CF84B3F4-825C-4E4A-B835-BEADC1B2C799}" srcOrd="3" destOrd="0" parTransId="{15F06EE9-C1AF-49C5-BD85-3744E767A86C}" sibTransId="{C4AE13A6-D455-4681-B03D-D5A3C6326603}"/>
    <dgm:cxn modelId="{A049288E-967A-4749-A9C2-5AC7532D4C0B}" srcId="{CF84B3F4-825C-4E4A-B835-BEADC1B2C799}" destId="{7142E8CC-D1F5-4FF3-820A-715F2212241F}" srcOrd="1" destOrd="0" parTransId="{99D02406-F6CF-4067-AF2A-F57B625DA238}" sibTransId="{8796CABB-EBB1-4AE5-892D-2F1E4567F5E9}"/>
    <dgm:cxn modelId="{EBDF0A93-0481-46D6-B1D4-08EC7F79BFFA}" type="presOf" srcId="{9A238553-8B5C-4226-A386-3E569664F2CC}" destId="{EE1DFD55-2972-4C7C-A18A-2D91659F9413}" srcOrd="0" destOrd="0" presId="urn:microsoft.com/office/officeart/2005/8/layout/cycle4"/>
    <dgm:cxn modelId="{59CAFB6D-0EAA-4E56-87AE-DBF9CFDA40DD}" srcId="{6F8AA4F1-56E5-4A47-A2FD-9D37CE748854}" destId="{2F233A8D-62B3-466A-A0C8-F9ED3C7C09F3}" srcOrd="2" destOrd="0" parTransId="{1E1F6CF1-63DF-423B-813A-A9624BBA9A15}" sibTransId="{F5C645A4-9278-4AD3-9DE2-483B0AF92E34}"/>
    <dgm:cxn modelId="{B446044C-D5B7-4B77-8535-DDE7A9F20DAF}" type="presOf" srcId="{C354D580-CA2C-4B7D-BF5F-5CF9EC252EE9}" destId="{93801B40-72B4-4214-9A73-4859C3F433F9}" srcOrd="1" destOrd="0" presId="urn:microsoft.com/office/officeart/2005/8/layout/cycle4"/>
    <dgm:cxn modelId="{AF6DC935-12FE-45DC-84B4-E84A58C1EB28}" srcId="{6F8AA4F1-56E5-4A47-A2FD-9D37CE748854}" destId="{8FED6105-587E-4BB9-99DD-3D489CDBBA9F}" srcOrd="5" destOrd="0" parTransId="{D13CC404-8CB4-45C4-9574-D1B449B2E996}" sibTransId="{2224596D-4B5F-4490-9542-AD9D97D28E26}"/>
    <dgm:cxn modelId="{426FD4DA-AE1C-4654-B5C7-53EB1155211D}" type="presOf" srcId="{2F233A8D-62B3-466A-A0C8-F9ED3C7C09F3}" destId="{73B6AC33-1368-455C-B582-2EA6FA21B186}" srcOrd="1" destOrd="2" presId="urn:microsoft.com/office/officeart/2005/8/layout/cycle4"/>
    <dgm:cxn modelId="{2EE1616E-9AB9-4F74-B619-F075E9C53FAB}" type="presOf" srcId="{9ECA61A5-0666-4E49-B607-D42B2C955525}" destId="{93801B40-72B4-4214-9A73-4859C3F433F9}" srcOrd="1" destOrd="3" presId="urn:microsoft.com/office/officeart/2005/8/layout/cycle4"/>
    <dgm:cxn modelId="{E1C745DC-FED2-40E8-A732-B6B239084DEC}" srcId="{7C279DED-A5CB-45F8-BE47-8007CE4E0AD7}" destId="{C354D580-CA2C-4B7D-BF5F-5CF9EC252EE9}" srcOrd="0" destOrd="0" parTransId="{11985DC8-CB5C-44B5-BA48-85F083BD674D}" sibTransId="{1CB6CA54-D015-4692-A53B-C33453F22734}"/>
    <dgm:cxn modelId="{D8F44E2B-F3A9-4D0B-880D-7A53576A8B07}" type="presOf" srcId="{FE1050CF-95D7-479F-AF37-192E65670F13}" destId="{FD17A577-2C90-44FD-8CE9-04B43220102B}" srcOrd="0" destOrd="6" presId="urn:microsoft.com/office/officeart/2005/8/layout/cycle4"/>
    <dgm:cxn modelId="{74C5A154-4C39-4455-8152-82AD31CF3E63}" type="presOf" srcId="{6F8AA4F1-56E5-4A47-A2FD-9D37CE748854}" destId="{6966168E-54A8-4958-A8D1-FDD10C677681}" srcOrd="0" destOrd="0" presId="urn:microsoft.com/office/officeart/2005/8/layout/cycle4"/>
    <dgm:cxn modelId="{5CC422D7-A7C8-4CE5-B12E-9259F174D887}" type="presOf" srcId="{DA60DC50-0B9B-4862-BE6D-C27B84841B72}" destId="{13A62E39-85D9-4D01-8EDA-5A1C95A6606B}" srcOrd="0" destOrd="1" presId="urn:microsoft.com/office/officeart/2005/8/layout/cycle4"/>
    <dgm:cxn modelId="{E99670BF-F864-4343-A8B4-9DBA6FFB77D9}" srcId="{E42CA02A-3DAF-4308-9FF7-61839C5F416D}" destId="{7C279DED-A5CB-45F8-BE47-8007CE4E0AD7}" srcOrd="0" destOrd="0" parTransId="{C9DBC7A3-7942-4589-B88D-142F09D3B89F}" sibTransId="{034EB374-F4CB-4AD8-B6C5-C50296D44538}"/>
    <dgm:cxn modelId="{B8448D97-8856-4600-A06D-D9303CA1BD84}" type="presOf" srcId="{8A29F778-740E-46C0-82A6-A07EEF6237E4}" destId="{FD17A577-2C90-44FD-8CE9-04B43220102B}" srcOrd="0" destOrd="0" presId="urn:microsoft.com/office/officeart/2005/8/layout/cycle4"/>
    <dgm:cxn modelId="{A2B9C041-0BA2-4DBA-A6EE-84C33A74B030}" type="presOf" srcId="{1BC2641E-4797-4107-A238-8EDF7DADF0C8}" destId="{EE1DFD55-2972-4C7C-A18A-2D91659F9413}" srcOrd="0" destOrd="2" presId="urn:microsoft.com/office/officeart/2005/8/layout/cycle4"/>
    <dgm:cxn modelId="{078DB49A-8FDE-42AD-9F53-63E8F693E21E}" type="presOf" srcId="{7C279DED-A5CB-45F8-BE47-8007CE4E0AD7}" destId="{2584DF51-300C-446A-98F2-C9C2663C9F40}" srcOrd="0" destOrd="0" presId="urn:microsoft.com/office/officeart/2005/8/layout/cycle4"/>
    <dgm:cxn modelId="{70B442DE-1B15-4529-9920-A90A2A8EEECF}" type="presOf" srcId="{C73448CA-03BB-4736-AFBB-B567C37BBFD5}" destId="{FD17A577-2C90-44FD-8CE9-04B43220102B}" srcOrd="0" destOrd="3" presId="urn:microsoft.com/office/officeart/2005/8/layout/cycle4"/>
    <dgm:cxn modelId="{BB63C4A9-0200-44A9-BAC9-D760842BE2C1}" type="presOf" srcId="{382FC97E-870D-41E0-963B-590591ED8FBB}" destId="{0971A059-E4BA-4A29-86E0-5C8FD57054C1}" srcOrd="1" destOrd="3" presId="urn:microsoft.com/office/officeart/2005/8/layout/cycle4"/>
    <dgm:cxn modelId="{CC7278EE-935B-4854-A476-60083DFA3836}" srcId="{6F8AA4F1-56E5-4A47-A2FD-9D37CE748854}" destId="{FE1050CF-95D7-479F-AF37-192E65670F13}" srcOrd="6" destOrd="0" parTransId="{E4573AC9-98C9-4EE7-8AE7-377638C04E89}" sibTransId="{D46D0D86-095B-48CE-8EFC-E6D87FB3AD8D}"/>
    <dgm:cxn modelId="{C60351D1-6FC5-4072-8CFA-88F3E8987360}" type="presOf" srcId="{CF84B3F4-825C-4E4A-B835-BEADC1B2C799}" destId="{30A9879E-2C7A-455A-8839-FE1D350CB708}" srcOrd="0" destOrd="0" presId="urn:microsoft.com/office/officeart/2005/8/layout/cycle4"/>
    <dgm:cxn modelId="{C3415D92-019B-46A1-BF29-B95C4D061CE9}" srcId="{E42CA02A-3DAF-4308-9FF7-61839C5F416D}" destId="{6F8AA4F1-56E5-4A47-A2FD-9D37CE748854}" srcOrd="2" destOrd="0" parTransId="{54749703-F087-4132-960C-15A57BDCB9F0}" sibTransId="{777A18CB-C8A6-4596-B8B3-C532A4B0580B}"/>
    <dgm:cxn modelId="{DC17274B-3AB7-4A43-B909-22B57594D863}" type="presOf" srcId="{BEB084BC-68A0-42F2-A1CC-5BB5AEF3BB72}" destId="{13A62E39-85D9-4D01-8EDA-5A1C95A6606B}" srcOrd="0" destOrd="2" presId="urn:microsoft.com/office/officeart/2005/8/layout/cycle4"/>
    <dgm:cxn modelId="{847D2C91-0268-4FF0-BC47-1193D865F9BD}" type="presOf" srcId="{9A238553-8B5C-4226-A386-3E569664F2CC}" destId="{0971A059-E4BA-4A29-86E0-5C8FD57054C1}" srcOrd="1" destOrd="0" presId="urn:microsoft.com/office/officeart/2005/8/layout/cycle4"/>
    <dgm:cxn modelId="{270A566C-031A-4768-BE71-1B365315E5CB}" type="presOf" srcId="{1520AC48-9422-43CB-987C-3E93DC0B502C}" destId="{73B6AC33-1368-455C-B582-2EA6FA21B186}" srcOrd="1" destOrd="4" presId="urn:microsoft.com/office/officeart/2005/8/layout/cycle4"/>
    <dgm:cxn modelId="{5FACFB35-9DA3-4B61-930E-A09BC9B3F9A8}" srcId="{7C279DED-A5CB-45F8-BE47-8007CE4E0AD7}" destId="{9ECA61A5-0666-4E49-B607-D42B2C955525}" srcOrd="3" destOrd="0" parTransId="{DDBB2A58-1583-4535-B9EC-6179F626AD26}" sibTransId="{6B08A365-3EB5-45A3-B0B8-36CB10E10E75}"/>
    <dgm:cxn modelId="{BE46D6A4-6FF9-4F20-88DE-3D793A1F8EBE}" srcId="{6F8AA4F1-56E5-4A47-A2FD-9D37CE748854}" destId="{8A29F778-740E-46C0-82A6-A07EEF6237E4}" srcOrd="0" destOrd="0" parTransId="{73A6F633-1C5D-4ACB-A4F9-46EA7446AF47}" sibTransId="{AB4124E9-E964-4E7D-988D-358C9951D8A5}"/>
    <dgm:cxn modelId="{54C70FA5-E7B3-4219-92A4-84FD8C3EF3B5}" srcId="{678345E0-CCAE-45F1-A7F8-F21F71C9F092}" destId="{B5F856BA-6ADB-4453-A7D8-DBAC374C3ECA}" srcOrd="1" destOrd="0" parTransId="{4299CDCA-3941-4370-95CA-024C0809D08D}" sibTransId="{997C1A98-D09E-486C-9D88-61C815219F64}"/>
    <dgm:cxn modelId="{58637245-08F0-41AC-847F-3D312D49F297}" srcId="{678345E0-CCAE-45F1-A7F8-F21F71C9F092}" destId="{1BC2641E-4797-4107-A238-8EDF7DADF0C8}" srcOrd="2" destOrd="0" parTransId="{3771F6DE-6F39-4B91-B41F-6BD1E3C54E15}" sibTransId="{2B9E9F27-FF83-4D3E-BBEF-D136E3820F6A}"/>
    <dgm:cxn modelId="{BDF8A25D-5EE3-4A8F-AB7C-4768601CFF97}" type="presOf" srcId="{CAE1D750-48E0-4513-B75E-C07944106D2F}" destId="{FD17A577-2C90-44FD-8CE9-04B43220102B}" srcOrd="0" destOrd="1" presId="urn:microsoft.com/office/officeart/2005/8/layout/cycle4"/>
    <dgm:cxn modelId="{9BBA605F-6EB3-4776-9492-5D65C246EBC1}" type="presOf" srcId="{24DA5517-5C9B-405E-9CEA-5A0CCBE6BA95}" destId="{80FA7B64-134D-48B0-8EE5-B066BABB6F4B}" srcOrd="1" destOrd="2" presId="urn:microsoft.com/office/officeart/2005/8/layout/cycle4"/>
    <dgm:cxn modelId="{8FCF0E5D-6FC5-4F5B-A740-6AB0A6F3AFD5}" type="presOf" srcId="{8A29F778-740E-46C0-82A6-A07EEF6237E4}" destId="{73B6AC33-1368-455C-B582-2EA6FA21B186}" srcOrd="1" destOrd="0" presId="urn:microsoft.com/office/officeart/2005/8/layout/cycle4"/>
    <dgm:cxn modelId="{D36D29CF-2B44-4BA1-8F58-390A516D3D9B}" type="presOf" srcId="{DA60DC50-0B9B-4862-BE6D-C27B84841B72}" destId="{93801B40-72B4-4214-9A73-4859C3F433F9}" srcOrd="1" destOrd="1" presId="urn:microsoft.com/office/officeart/2005/8/layout/cycle4"/>
    <dgm:cxn modelId="{E52A7CA3-39AB-40A1-A76B-646016B08494}" type="presOf" srcId="{1BC2641E-4797-4107-A238-8EDF7DADF0C8}" destId="{0971A059-E4BA-4A29-86E0-5C8FD57054C1}" srcOrd="1" destOrd="2" presId="urn:microsoft.com/office/officeart/2005/8/layout/cycle4"/>
    <dgm:cxn modelId="{0A714E7D-DD5A-4F7F-B5F9-9D227AC3E115}" type="presOf" srcId="{C354D580-CA2C-4B7D-BF5F-5CF9EC252EE9}" destId="{13A62E39-85D9-4D01-8EDA-5A1C95A6606B}" srcOrd="0" destOrd="0" presId="urn:microsoft.com/office/officeart/2005/8/layout/cycle4"/>
    <dgm:cxn modelId="{D0827229-397E-4E59-AA43-75DBCA3BD7E4}" srcId="{E42CA02A-3DAF-4308-9FF7-61839C5F416D}" destId="{678345E0-CCAE-45F1-A7F8-F21F71C9F092}" srcOrd="1" destOrd="0" parTransId="{3AFB7FF6-6CF2-4CAD-A7DE-EDA955CD3718}" sibTransId="{824EE57E-86B7-49B2-9787-C634ECE6AEA4}"/>
    <dgm:cxn modelId="{354FB905-1663-4328-95B6-34A34FA1ADC6}" type="presOf" srcId="{7142E8CC-D1F5-4FF3-820A-715F2212241F}" destId="{80FA7B64-134D-48B0-8EE5-B066BABB6F4B}" srcOrd="1" destOrd="1" presId="urn:microsoft.com/office/officeart/2005/8/layout/cycle4"/>
    <dgm:cxn modelId="{70682C02-7910-44A4-81A8-B2DFCDA36A73}" srcId="{7C279DED-A5CB-45F8-BE47-8007CE4E0AD7}" destId="{DA60DC50-0B9B-4862-BE6D-C27B84841B72}" srcOrd="1" destOrd="0" parTransId="{0CC6E302-CFE0-461B-842C-8EE97EC3A751}" sibTransId="{96A0A558-514A-4948-80F5-FBCE2E26C5E6}"/>
    <dgm:cxn modelId="{8B40B680-91D3-46BC-AA67-FBC31CA9A1ED}" type="presOf" srcId="{CAE1D750-48E0-4513-B75E-C07944106D2F}" destId="{73B6AC33-1368-455C-B582-2EA6FA21B186}" srcOrd="1" destOrd="1" presId="urn:microsoft.com/office/officeart/2005/8/layout/cycle4"/>
    <dgm:cxn modelId="{CDC84A93-CA20-47A0-8763-E6B4C3A3B359}" type="presOf" srcId="{8FED6105-587E-4BB9-99DD-3D489CDBBA9F}" destId="{73B6AC33-1368-455C-B582-2EA6FA21B186}" srcOrd="1" destOrd="5" presId="urn:microsoft.com/office/officeart/2005/8/layout/cycle4"/>
    <dgm:cxn modelId="{C8514BCB-7E43-4B19-9473-62C35906C0B7}" type="presOf" srcId="{FE1050CF-95D7-479F-AF37-192E65670F13}" destId="{73B6AC33-1368-455C-B582-2EA6FA21B186}" srcOrd="1" destOrd="6" presId="urn:microsoft.com/office/officeart/2005/8/layout/cycle4"/>
    <dgm:cxn modelId="{9A488605-7FE6-4224-AE76-BB559C01CDA0}" srcId="{CF84B3F4-825C-4E4A-B835-BEADC1B2C799}" destId="{24DA5517-5C9B-405E-9CEA-5A0CCBE6BA95}" srcOrd="2" destOrd="0" parTransId="{CD5A1DAB-6E81-4FED-9B99-19E6DD1A478E}" sibTransId="{9213137F-4711-4EB5-9D43-695E1C4991AF}"/>
    <dgm:cxn modelId="{1510B823-0E41-4C1B-84BF-F1AF70D28F35}" type="presOf" srcId="{678345E0-CCAE-45F1-A7F8-F21F71C9F092}" destId="{76C008E4-9F4B-457A-BEC7-1BD9E33ED8EA}" srcOrd="0" destOrd="0" presId="urn:microsoft.com/office/officeart/2005/8/layout/cycle4"/>
    <dgm:cxn modelId="{46928F0A-1528-4F92-9E59-DE626CD2F07C}" type="presOf" srcId="{B5F856BA-6ADB-4453-A7D8-DBAC374C3ECA}" destId="{EE1DFD55-2972-4C7C-A18A-2D91659F9413}" srcOrd="0" destOrd="1" presId="urn:microsoft.com/office/officeart/2005/8/layout/cycle4"/>
    <dgm:cxn modelId="{F5E6B380-FA65-43F3-8184-F3A29B0A145F}" type="presOf" srcId="{BEB084BC-68A0-42F2-A1CC-5BB5AEF3BB72}" destId="{93801B40-72B4-4214-9A73-4859C3F433F9}" srcOrd="1" destOrd="2" presId="urn:microsoft.com/office/officeart/2005/8/layout/cycle4"/>
    <dgm:cxn modelId="{BC708570-7B45-48D7-B89A-937BD3F05128}" type="presOf" srcId="{C73448CA-03BB-4736-AFBB-B567C37BBFD5}" destId="{73B6AC33-1368-455C-B582-2EA6FA21B186}" srcOrd="1" destOrd="3" presId="urn:microsoft.com/office/officeart/2005/8/layout/cycle4"/>
    <dgm:cxn modelId="{80C7B2BE-BBF5-4449-9BF2-2AB0ECB7B633}" type="presOf" srcId="{8D46D37C-34DA-4DB6-8C26-F3EA24F5A777}" destId="{80FA7B64-134D-48B0-8EE5-B066BABB6F4B}" srcOrd="1" destOrd="0" presId="urn:microsoft.com/office/officeart/2005/8/layout/cycle4"/>
    <dgm:cxn modelId="{7D5A0FD2-5043-435F-8D7B-DE250DBBC5D1}" type="presOf" srcId="{1520AC48-9422-43CB-987C-3E93DC0B502C}" destId="{FD17A577-2C90-44FD-8CE9-04B43220102B}" srcOrd="0" destOrd="4" presId="urn:microsoft.com/office/officeart/2005/8/layout/cycle4"/>
    <dgm:cxn modelId="{08454146-CDC3-49ED-A2E3-86CF0A8EBEAE}" srcId="{678345E0-CCAE-45F1-A7F8-F21F71C9F092}" destId="{9A238553-8B5C-4226-A386-3E569664F2CC}" srcOrd="0" destOrd="0" parTransId="{537D0E86-E6CC-470D-B9CC-8BEC52D428E0}" sibTransId="{B9BD593F-676F-4799-B38E-5F326AA06BC7}"/>
    <dgm:cxn modelId="{325F2A49-6E4D-4865-9A76-72A33D4CB3F5}" type="presParOf" srcId="{97C18ED8-FCDB-49DA-A9A6-977BB6D675E0}" destId="{5BCBA180-FEEF-41B1-83D6-ED2457D45C62}" srcOrd="0" destOrd="0" presId="urn:microsoft.com/office/officeart/2005/8/layout/cycle4"/>
    <dgm:cxn modelId="{83DDC401-6731-437B-ABAC-A4EA2B3E7CFF}" type="presParOf" srcId="{5BCBA180-FEEF-41B1-83D6-ED2457D45C62}" destId="{337C2337-21D8-43D9-99E0-953FFEE32E97}" srcOrd="0" destOrd="0" presId="urn:microsoft.com/office/officeart/2005/8/layout/cycle4"/>
    <dgm:cxn modelId="{361250FF-8600-4865-BE98-E474D7CD13D5}" type="presParOf" srcId="{337C2337-21D8-43D9-99E0-953FFEE32E97}" destId="{13A62E39-85D9-4D01-8EDA-5A1C95A6606B}" srcOrd="0" destOrd="0" presId="urn:microsoft.com/office/officeart/2005/8/layout/cycle4"/>
    <dgm:cxn modelId="{71434A2E-63F2-48CE-B41A-53CF724B166B}" type="presParOf" srcId="{337C2337-21D8-43D9-99E0-953FFEE32E97}" destId="{93801B40-72B4-4214-9A73-4859C3F433F9}" srcOrd="1" destOrd="0" presId="urn:microsoft.com/office/officeart/2005/8/layout/cycle4"/>
    <dgm:cxn modelId="{BDD106FC-B3C9-49B8-893F-6B67CA20F521}" type="presParOf" srcId="{5BCBA180-FEEF-41B1-83D6-ED2457D45C62}" destId="{AAEC5938-9BD7-4E70-9510-9ABD1FBC8348}" srcOrd="1" destOrd="0" presId="urn:microsoft.com/office/officeart/2005/8/layout/cycle4"/>
    <dgm:cxn modelId="{0FBF84FA-4346-4928-A6B4-C3605D2EF81F}" type="presParOf" srcId="{AAEC5938-9BD7-4E70-9510-9ABD1FBC8348}" destId="{EE1DFD55-2972-4C7C-A18A-2D91659F9413}" srcOrd="0" destOrd="0" presId="urn:microsoft.com/office/officeart/2005/8/layout/cycle4"/>
    <dgm:cxn modelId="{865677CE-0449-4189-863F-FEBDA574B173}" type="presParOf" srcId="{AAEC5938-9BD7-4E70-9510-9ABD1FBC8348}" destId="{0971A059-E4BA-4A29-86E0-5C8FD57054C1}" srcOrd="1" destOrd="0" presId="urn:microsoft.com/office/officeart/2005/8/layout/cycle4"/>
    <dgm:cxn modelId="{98888A92-96B0-468D-806D-0C72D71F7168}" type="presParOf" srcId="{5BCBA180-FEEF-41B1-83D6-ED2457D45C62}" destId="{143F2BB4-096F-4929-AE1E-80D23AD52B62}" srcOrd="2" destOrd="0" presId="urn:microsoft.com/office/officeart/2005/8/layout/cycle4"/>
    <dgm:cxn modelId="{F84CE590-0830-4370-BE2A-6F0F26598F92}" type="presParOf" srcId="{143F2BB4-096F-4929-AE1E-80D23AD52B62}" destId="{FD17A577-2C90-44FD-8CE9-04B43220102B}" srcOrd="0" destOrd="0" presId="urn:microsoft.com/office/officeart/2005/8/layout/cycle4"/>
    <dgm:cxn modelId="{D782CE02-1BC9-463C-BB73-ACFB59E0DC50}" type="presParOf" srcId="{143F2BB4-096F-4929-AE1E-80D23AD52B62}" destId="{73B6AC33-1368-455C-B582-2EA6FA21B186}" srcOrd="1" destOrd="0" presId="urn:microsoft.com/office/officeart/2005/8/layout/cycle4"/>
    <dgm:cxn modelId="{44205E1E-C068-4843-825D-A15053C44F41}" type="presParOf" srcId="{5BCBA180-FEEF-41B1-83D6-ED2457D45C62}" destId="{43ED7E84-71C7-4128-B69F-6315B54515D2}" srcOrd="3" destOrd="0" presId="urn:microsoft.com/office/officeart/2005/8/layout/cycle4"/>
    <dgm:cxn modelId="{7749F507-89A9-4D3C-9DF1-F835BBE9B5B0}" type="presParOf" srcId="{43ED7E84-71C7-4128-B69F-6315B54515D2}" destId="{4677682E-4DE8-4AB7-9644-B908E0D314DD}" srcOrd="0" destOrd="0" presId="urn:microsoft.com/office/officeart/2005/8/layout/cycle4"/>
    <dgm:cxn modelId="{4CFF9578-7195-4EAB-9E77-6E38DB1C6F40}" type="presParOf" srcId="{43ED7E84-71C7-4128-B69F-6315B54515D2}" destId="{80FA7B64-134D-48B0-8EE5-B066BABB6F4B}" srcOrd="1" destOrd="0" presId="urn:microsoft.com/office/officeart/2005/8/layout/cycle4"/>
    <dgm:cxn modelId="{BD86BE52-1E1A-4AFF-9E95-2B9BF3281063}" type="presParOf" srcId="{5BCBA180-FEEF-41B1-83D6-ED2457D45C62}" destId="{B03AD1FF-5A6A-461F-A732-730013E42B13}" srcOrd="4" destOrd="0" presId="urn:microsoft.com/office/officeart/2005/8/layout/cycle4"/>
    <dgm:cxn modelId="{89670610-A508-4500-B74C-D5406A72B220}" type="presParOf" srcId="{97C18ED8-FCDB-49DA-A9A6-977BB6D675E0}" destId="{21012B57-BC7E-4EF1-9ACA-132108C92836}" srcOrd="1" destOrd="0" presId="urn:microsoft.com/office/officeart/2005/8/layout/cycle4"/>
    <dgm:cxn modelId="{70D78193-28B7-44FA-A3B5-136869DF5B39}" type="presParOf" srcId="{21012B57-BC7E-4EF1-9ACA-132108C92836}" destId="{2584DF51-300C-446A-98F2-C9C2663C9F40}" srcOrd="0" destOrd="0" presId="urn:microsoft.com/office/officeart/2005/8/layout/cycle4"/>
    <dgm:cxn modelId="{5D380B70-3276-4771-AD5C-522B11532AE1}" type="presParOf" srcId="{21012B57-BC7E-4EF1-9ACA-132108C92836}" destId="{76C008E4-9F4B-457A-BEC7-1BD9E33ED8EA}" srcOrd="1" destOrd="0" presId="urn:microsoft.com/office/officeart/2005/8/layout/cycle4"/>
    <dgm:cxn modelId="{E77C90F2-0018-477B-A582-3284124B0F97}" type="presParOf" srcId="{21012B57-BC7E-4EF1-9ACA-132108C92836}" destId="{6966168E-54A8-4958-A8D1-FDD10C677681}" srcOrd="2" destOrd="0" presId="urn:microsoft.com/office/officeart/2005/8/layout/cycle4"/>
    <dgm:cxn modelId="{D67114E2-6C40-49C7-A194-656665228709}" type="presParOf" srcId="{21012B57-BC7E-4EF1-9ACA-132108C92836}" destId="{30A9879E-2C7A-455A-8839-FE1D350CB708}" srcOrd="3" destOrd="0" presId="urn:microsoft.com/office/officeart/2005/8/layout/cycle4"/>
    <dgm:cxn modelId="{1E80B937-3243-46D5-865D-9055DA2671B7}" type="presParOf" srcId="{21012B57-BC7E-4EF1-9ACA-132108C92836}" destId="{A5765AD3-0C00-49EB-BA80-11DC21DFD53C}" srcOrd="4" destOrd="0" presId="urn:microsoft.com/office/officeart/2005/8/layout/cycle4"/>
    <dgm:cxn modelId="{522DD037-2CB4-49E7-A911-B9507F795164}" type="presParOf" srcId="{97C18ED8-FCDB-49DA-A9A6-977BB6D675E0}" destId="{AAE13377-2EA5-4A5A-A8AD-49C702737660}" srcOrd="2" destOrd="0" presId="urn:microsoft.com/office/officeart/2005/8/layout/cycle4"/>
    <dgm:cxn modelId="{BCB51D59-3BB8-49D3-A514-DE785575DD90}" type="presParOf" srcId="{97C18ED8-FCDB-49DA-A9A6-977BB6D675E0}" destId="{4EDAEB20-2F3D-42E3-8E31-E54473ED03D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EAA059-1884-4944-A9B4-9E7043D55951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FAC488CE-97B8-46ED-BBD3-E909869E9200}">
      <dgm:prSet phldrT="[Texto]"/>
      <dgm:sp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pt-BR" dirty="0"/>
            <a:t>Favorável</a:t>
          </a:r>
        </a:p>
      </dgm:t>
    </dgm:pt>
    <dgm:pt modelId="{162C3AA6-0994-4E51-B4A6-A93B4CAC4BA1}" type="parTrans" cxnId="{42420EAB-442A-4A27-A6DD-E02EB4D16FDE}">
      <dgm:prSet/>
      <dgm:spPr/>
      <dgm:t>
        <a:bodyPr/>
        <a:lstStyle/>
        <a:p>
          <a:endParaRPr lang="pt-BR"/>
        </a:p>
      </dgm:t>
    </dgm:pt>
    <dgm:pt modelId="{76093007-BF1F-45E3-A681-D78ED2367903}" type="sibTrans" cxnId="{42420EAB-442A-4A27-A6DD-E02EB4D16FDE}">
      <dgm:prSet/>
      <dgm:spPr/>
      <dgm:t>
        <a:bodyPr/>
        <a:lstStyle/>
        <a:p>
          <a:endParaRPr lang="pt-BR"/>
        </a:p>
      </dgm:t>
    </dgm:pt>
    <dgm:pt modelId="{86789847-3CA9-4CC6-9A63-FD139CB31AA8}">
      <dgm:prSet phldrT="[Texto]"/>
      <dgm:sp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pt-BR" dirty="0"/>
            <a:t>Intermediário</a:t>
          </a:r>
        </a:p>
      </dgm:t>
    </dgm:pt>
    <dgm:pt modelId="{64EBF029-CD49-4B04-BC76-0AB541EAFCE1}" type="parTrans" cxnId="{4D51903F-FE16-400B-B31A-505238C82DAE}">
      <dgm:prSet/>
      <dgm:spPr/>
      <dgm:t>
        <a:bodyPr/>
        <a:lstStyle/>
        <a:p>
          <a:endParaRPr lang="pt-BR"/>
        </a:p>
      </dgm:t>
    </dgm:pt>
    <dgm:pt modelId="{07E9B8CD-78FD-4D7F-A269-244BB82DED08}" type="sibTrans" cxnId="{4D51903F-FE16-400B-B31A-505238C82DAE}">
      <dgm:prSet/>
      <dgm:spPr/>
      <dgm:t>
        <a:bodyPr/>
        <a:lstStyle/>
        <a:p>
          <a:endParaRPr lang="pt-BR"/>
        </a:p>
      </dgm:t>
    </dgm:pt>
    <dgm:pt modelId="{209345B4-4BE5-4FBF-9447-C1F80808D702}">
      <dgm:prSet phldrT="[Texto]"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pt-BR" dirty="0"/>
            <a:t>Desfavorável</a:t>
          </a:r>
        </a:p>
      </dgm:t>
    </dgm:pt>
    <dgm:pt modelId="{5C5AF9B0-EE1B-40F5-8984-976E4043D7E7}" type="parTrans" cxnId="{7407A5CF-EC37-4A5C-89D0-68981769EF3D}">
      <dgm:prSet/>
      <dgm:spPr/>
      <dgm:t>
        <a:bodyPr/>
        <a:lstStyle/>
        <a:p>
          <a:endParaRPr lang="pt-BR"/>
        </a:p>
      </dgm:t>
    </dgm:pt>
    <dgm:pt modelId="{277DC30D-F321-450F-99F7-18190C706482}" type="sibTrans" cxnId="{7407A5CF-EC37-4A5C-89D0-68981769EF3D}">
      <dgm:prSet/>
      <dgm:spPr/>
      <dgm:t>
        <a:bodyPr/>
        <a:lstStyle/>
        <a:p>
          <a:endParaRPr lang="pt-BR"/>
        </a:p>
      </dgm:t>
    </dgm:pt>
    <dgm:pt modelId="{51EE2724-E43C-462E-8E3F-A3C1593C821A}" type="pres">
      <dgm:prSet presAssocID="{65EAA059-1884-4944-A9B4-9E7043D55951}" presName="compositeShape" presStyleCnt="0">
        <dgm:presLayoutVars>
          <dgm:chMax val="7"/>
          <dgm:dir/>
          <dgm:resizeHandles val="exact"/>
        </dgm:presLayoutVars>
      </dgm:prSet>
      <dgm:spPr/>
    </dgm:pt>
    <dgm:pt modelId="{3A14F1F3-0DA7-4375-9E8E-9BA78CD99E88}" type="pres">
      <dgm:prSet presAssocID="{65EAA059-1884-4944-A9B4-9E7043D55951}" presName="wedge1" presStyleLbl="node1" presStyleIdx="0" presStyleCnt="3" custLinFactNeighborX="-4263" custLinFactNeighborY="1152"/>
      <dgm:spPr/>
      <dgm:t>
        <a:bodyPr/>
        <a:lstStyle/>
        <a:p>
          <a:endParaRPr lang="pt-BR"/>
        </a:p>
      </dgm:t>
    </dgm:pt>
    <dgm:pt modelId="{D4A5C48B-5B23-4568-8319-784A7E5D4D8C}" type="pres">
      <dgm:prSet presAssocID="{65EAA059-1884-4944-A9B4-9E7043D5595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34CC1C-2B5A-48A2-97B2-3EB32516B150}" type="pres">
      <dgm:prSet presAssocID="{65EAA059-1884-4944-A9B4-9E7043D55951}" presName="wedge2" presStyleLbl="node1" presStyleIdx="1" presStyleCnt="3" custLinFactNeighborX="-299" custLinFactNeighborY="131"/>
      <dgm:spPr/>
      <dgm:t>
        <a:bodyPr/>
        <a:lstStyle/>
        <a:p>
          <a:endParaRPr lang="pt-BR"/>
        </a:p>
      </dgm:t>
    </dgm:pt>
    <dgm:pt modelId="{98667138-6185-4573-A54B-B2F3BB55C5DA}" type="pres">
      <dgm:prSet presAssocID="{65EAA059-1884-4944-A9B4-9E7043D5595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195EBB-C657-480C-8F9C-EA4F52B2CA3B}" type="pres">
      <dgm:prSet presAssocID="{65EAA059-1884-4944-A9B4-9E7043D55951}" presName="wedge3" presStyleLbl="node1" presStyleIdx="2" presStyleCnt="3" custLinFactNeighborX="-696" custLinFactNeighborY="-1865"/>
      <dgm:spPr/>
      <dgm:t>
        <a:bodyPr/>
        <a:lstStyle/>
        <a:p>
          <a:endParaRPr lang="pt-BR"/>
        </a:p>
      </dgm:t>
    </dgm:pt>
    <dgm:pt modelId="{6A3C2495-5B7A-4EB9-89EC-17E756AD1196}" type="pres">
      <dgm:prSet presAssocID="{65EAA059-1884-4944-A9B4-9E7043D5595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2420EAB-442A-4A27-A6DD-E02EB4D16FDE}" srcId="{65EAA059-1884-4944-A9B4-9E7043D55951}" destId="{FAC488CE-97B8-46ED-BBD3-E909869E9200}" srcOrd="0" destOrd="0" parTransId="{162C3AA6-0994-4E51-B4A6-A93B4CAC4BA1}" sibTransId="{76093007-BF1F-45E3-A681-D78ED2367903}"/>
    <dgm:cxn modelId="{7407A5CF-EC37-4A5C-89D0-68981769EF3D}" srcId="{65EAA059-1884-4944-A9B4-9E7043D55951}" destId="{209345B4-4BE5-4FBF-9447-C1F80808D702}" srcOrd="2" destOrd="0" parTransId="{5C5AF9B0-EE1B-40F5-8984-976E4043D7E7}" sibTransId="{277DC30D-F321-450F-99F7-18190C706482}"/>
    <dgm:cxn modelId="{88240C24-4F65-4066-BA9C-7FE6E7A4E57A}" type="presOf" srcId="{65EAA059-1884-4944-A9B4-9E7043D55951}" destId="{51EE2724-E43C-462E-8E3F-A3C1593C821A}" srcOrd="0" destOrd="0" presId="urn:microsoft.com/office/officeart/2005/8/layout/chart3"/>
    <dgm:cxn modelId="{B47153B6-DB9E-4A6B-9C1D-B43D623A9CF7}" type="presOf" srcId="{FAC488CE-97B8-46ED-BBD3-E909869E9200}" destId="{D4A5C48B-5B23-4568-8319-784A7E5D4D8C}" srcOrd="1" destOrd="0" presId="urn:microsoft.com/office/officeart/2005/8/layout/chart3"/>
    <dgm:cxn modelId="{1E40677C-54A7-47F2-8AA4-934B27F00BB4}" type="presOf" srcId="{86789847-3CA9-4CC6-9A63-FD139CB31AA8}" destId="{98667138-6185-4573-A54B-B2F3BB55C5DA}" srcOrd="1" destOrd="0" presId="urn:microsoft.com/office/officeart/2005/8/layout/chart3"/>
    <dgm:cxn modelId="{8E4E02D5-B86C-48BE-B0C6-CB78B7367877}" type="presOf" srcId="{209345B4-4BE5-4FBF-9447-C1F80808D702}" destId="{6A3C2495-5B7A-4EB9-89EC-17E756AD1196}" srcOrd="1" destOrd="0" presId="urn:microsoft.com/office/officeart/2005/8/layout/chart3"/>
    <dgm:cxn modelId="{D122C090-FE67-454A-8186-4E4CC5A3A8A0}" type="presOf" srcId="{209345B4-4BE5-4FBF-9447-C1F80808D702}" destId="{83195EBB-C657-480C-8F9C-EA4F52B2CA3B}" srcOrd="0" destOrd="0" presId="urn:microsoft.com/office/officeart/2005/8/layout/chart3"/>
    <dgm:cxn modelId="{C6A54214-D91B-4D06-AC8B-5EA609BEBAA7}" type="presOf" srcId="{86789847-3CA9-4CC6-9A63-FD139CB31AA8}" destId="{8E34CC1C-2B5A-48A2-97B2-3EB32516B150}" srcOrd="0" destOrd="0" presId="urn:microsoft.com/office/officeart/2005/8/layout/chart3"/>
    <dgm:cxn modelId="{955F442B-8795-427E-8443-484CF4EE45B7}" type="presOf" srcId="{FAC488CE-97B8-46ED-BBD3-E909869E9200}" destId="{3A14F1F3-0DA7-4375-9E8E-9BA78CD99E88}" srcOrd="0" destOrd="0" presId="urn:microsoft.com/office/officeart/2005/8/layout/chart3"/>
    <dgm:cxn modelId="{4D51903F-FE16-400B-B31A-505238C82DAE}" srcId="{65EAA059-1884-4944-A9B4-9E7043D55951}" destId="{86789847-3CA9-4CC6-9A63-FD139CB31AA8}" srcOrd="1" destOrd="0" parTransId="{64EBF029-CD49-4B04-BC76-0AB541EAFCE1}" sibTransId="{07E9B8CD-78FD-4D7F-A269-244BB82DED08}"/>
    <dgm:cxn modelId="{960AA22E-5C84-428C-A20A-CD6B85BB66B1}" type="presParOf" srcId="{51EE2724-E43C-462E-8E3F-A3C1593C821A}" destId="{3A14F1F3-0DA7-4375-9E8E-9BA78CD99E88}" srcOrd="0" destOrd="0" presId="urn:microsoft.com/office/officeart/2005/8/layout/chart3"/>
    <dgm:cxn modelId="{9547C60E-43C4-46F9-85CA-BEB8DBD0ACED}" type="presParOf" srcId="{51EE2724-E43C-462E-8E3F-A3C1593C821A}" destId="{D4A5C48B-5B23-4568-8319-784A7E5D4D8C}" srcOrd="1" destOrd="0" presId="urn:microsoft.com/office/officeart/2005/8/layout/chart3"/>
    <dgm:cxn modelId="{364AE075-1980-4273-9A46-73FDF376203B}" type="presParOf" srcId="{51EE2724-E43C-462E-8E3F-A3C1593C821A}" destId="{8E34CC1C-2B5A-48A2-97B2-3EB32516B150}" srcOrd="2" destOrd="0" presId="urn:microsoft.com/office/officeart/2005/8/layout/chart3"/>
    <dgm:cxn modelId="{E41365E3-4A59-454E-84E9-C3524E9D3433}" type="presParOf" srcId="{51EE2724-E43C-462E-8E3F-A3C1593C821A}" destId="{98667138-6185-4573-A54B-B2F3BB55C5DA}" srcOrd="3" destOrd="0" presId="urn:microsoft.com/office/officeart/2005/8/layout/chart3"/>
    <dgm:cxn modelId="{DAC0A93F-B858-447C-8B92-64F7DEE5D850}" type="presParOf" srcId="{51EE2724-E43C-462E-8E3F-A3C1593C821A}" destId="{83195EBB-C657-480C-8F9C-EA4F52B2CA3B}" srcOrd="4" destOrd="0" presId="urn:microsoft.com/office/officeart/2005/8/layout/chart3"/>
    <dgm:cxn modelId="{6BB4BE6B-4B3D-4BA5-9128-FEE695C07899}" type="presParOf" srcId="{51EE2724-E43C-462E-8E3F-A3C1593C821A}" destId="{6A3C2495-5B7A-4EB9-89EC-17E756AD119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5DA6F-AA17-4662-ACB0-15F402D7B69E}">
      <dsp:nvSpPr>
        <dsp:cNvPr id="0" name=""/>
        <dsp:cNvSpPr/>
      </dsp:nvSpPr>
      <dsp:spPr>
        <a:xfrm>
          <a:off x="0" y="117497"/>
          <a:ext cx="10945215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/>
            <a:t>Apropriadas de outras </a:t>
          </a:r>
          <a:r>
            <a:rPr lang="pt-BR" sz="3700" kern="1200" dirty="0" smtClean="0"/>
            <a:t>disciplinas</a:t>
          </a:r>
          <a:endParaRPr lang="pt-BR" sz="3700" kern="1200" dirty="0"/>
        </a:p>
      </dsp:txBody>
      <dsp:txXfrm>
        <a:off x="43321" y="160818"/>
        <a:ext cx="10858573" cy="800803"/>
      </dsp:txXfrm>
    </dsp:sp>
    <dsp:sp modelId="{68E9134E-F2F4-4B8C-835D-FAF65B32E522}">
      <dsp:nvSpPr>
        <dsp:cNvPr id="0" name=""/>
        <dsp:cNvSpPr/>
      </dsp:nvSpPr>
      <dsp:spPr>
        <a:xfrm>
          <a:off x="0" y="1111502"/>
          <a:ext cx="10945215" cy="8874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/>
            <a:t>Já </a:t>
          </a:r>
          <a:r>
            <a:rPr lang="pt-BR" sz="3700" kern="1200" dirty="0" smtClean="0"/>
            <a:t>amadurecidas (facilitando o trabalho corpo-a-corpo)</a:t>
          </a:r>
          <a:endParaRPr lang="pt-BR" sz="3700" kern="1200" dirty="0"/>
        </a:p>
      </dsp:txBody>
      <dsp:txXfrm>
        <a:off x="43321" y="1154823"/>
        <a:ext cx="10858573" cy="800803"/>
      </dsp:txXfrm>
    </dsp:sp>
    <dsp:sp modelId="{E92E64A9-1C10-47EB-A47F-CCCD9ECDD787}">
      <dsp:nvSpPr>
        <dsp:cNvPr id="0" name=""/>
        <dsp:cNvSpPr/>
      </dsp:nvSpPr>
      <dsp:spPr>
        <a:xfrm>
          <a:off x="0" y="2105508"/>
          <a:ext cx="10945215" cy="8874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/>
            <a:t>Simples (pensar lógico e organizado)</a:t>
          </a:r>
        </a:p>
      </dsp:txBody>
      <dsp:txXfrm>
        <a:off x="43321" y="2148829"/>
        <a:ext cx="10858573" cy="800803"/>
      </dsp:txXfrm>
    </dsp:sp>
    <dsp:sp modelId="{6BED551D-5783-406D-AD78-BBED821756A7}">
      <dsp:nvSpPr>
        <dsp:cNvPr id="0" name=""/>
        <dsp:cNvSpPr/>
      </dsp:nvSpPr>
      <dsp:spPr>
        <a:xfrm>
          <a:off x="0" y="3099513"/>
          <a:ext cx="10945215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/>
            <a:t>Diferença é apenas o foco em riscos</a:t>
          </a:r>
        </a:p>
      </dsp:txBody>
      <dsp:txXfrm>
        <a:off x="43321" y="3142834"/>
        <a:ext cx="10858573" cy="800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5AA8F-177A-431A-8FBF-665A9065BABE}">
      <dsp:nvSpPr>
        <dsp:cNvPr id="0" name=""/>
        <dsp:cNvSpPr/>
      </dsp:nvSpPr>
      <dsp:spPr>
        <a:xfrm>
          <a:off x="0" y="1188131"/>
          <a:ext cx="6120680" cy="1584176"/>
        </a:xfrm>
        <a:prstGeom prst="notchedRightArrow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8F10F-3B3E-4834-AC06-01364A739BC0}">
      <dsp:nvSpPr>
        <dsp:cNvPr id="0" name=""/>
        <dsp:cNvSpPr/>
      </dsp:nvSpPr>
      <dsp:spPr>
        <a:xfrm>
          <a:off x="67" y="0"/>
          <a:ext cx="2687062" cy="158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De obtenção de </a:t>
          </a:r>
          <a:r>
            <a:rPr lang="pt-BR" sz="1900" kern="1200" dirty="0" smtClean="0"/>
            <a:t>dados brutos e informações</a:t>
          </a:r>
          <a:endParaRPr lang="pt-BR" sz="1900" kern="1200" dirty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(percepção de questões até então obscuras)</a:t>
          </a:r>
        </a:p>
      </dsp:txBody>
      <dsp:txXfrm>
        <a:off x="67" y="0"/>
        <a:ext cx="2687062" cy="1584176"/>
      </dsp:txXfrm>
    </dsp:sp>
    <dsp:sp modelId="{38FA13D8-8759-4CB7-BB12-13BA46EF5BCA}">
      <dsp:nvSpPr>
        <dsp:cNvPr id="0" name=""/>
        <dsp:cNvSpPr/>
      </dsp:nvSpPr>
      <dsp:spPr>
        <a:xfrm>
          <a:off x="1145576" y="1782198"/>
          <a:ext cx="396044" cy="396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C9FC6-32D5-4854-8628-4751BC4EBADB}">
      <dsp:nvSpPr>
        <dsp:cNvPr id="0" name=""/>
        <dsp:cNvSpPr/>
      </dsp:nvSpPr>
      <dsp:spPr>
        <a:xfrm>
          <a:off x="2821482" y="2376263"/>
          <a:ext cx="2687062" cy="158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De organização de informações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(influenciar a decisão)</a:t>
          </a:r>
        </a:p>
      </dsp:txBody>
      <dsp:txXfrm>
        <a:off x="2821482" y="2376263"/>
        <a:ext cx="2687062" cy="1584176"/>
      </dsp:txXfrm>
    </dsp:sp>
    <dsp:sp modelId="{1771A867-3442-4244-9017-CD544993F66D}">
      <dsp:nvSpPr>
        <dsp:cNvPr id="0" name=""/>
        <dsp:cNvSpPr/>
      </dsp:nvSpPr>
      <dsp:spPr>
        <a:xfrm>
          <a:off x="3966991" y="1782198"/>
          <a:ext cx="396044" cy="396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244FF-1EC4-4F9E-B6F8-9B6CB126CA63}">
      <dsp:nvSpPr>
        <dsp:cNvPr id="0" name=""/>
        <dsp:cNvSpPr/>
      </dsp:nvSpPr>
      <dsp:spPr>
        <a:xfrm>
          <a:off x="436066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/>
            <a:t>Riscos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/>
            <a:t>(pressões do ambiente)</a:t>
          </a:r>
        </a:p>
      </dsp:txBody>
      <dsp:txXfrm>
        <a:off x="470066" y="34496"/>
        <a:ext cx="2253718" cy="1092859"/>
      </dsp:txXfrm>
    </dsp:sp>
    <dsp:sp modelId="{7194AB8B-3FE7-48CC-BEFE-F19B4386BFC1}">
      <dsp:nvSpPr>
        <dsp:cNvPr id="0" name=""/>
        <dsp:cNvSpPr/>
      </dsp:nvSpPr>
      <dsp:spPr>
        <a:xfrm>
          <a:off x="668238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F70FC-6B69-4816-8540-8AAEBB909CD6}">
      <dsp:nvSpPr>
        <dsp:cNvPr id="0" name=""/>
        <dsp:cNvSpPr/>
      </dsp:nvSpPr>
      <dsp:spPr>
        <a:xfrm>
          <a:off x="900410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Oportunidades</a:t>
          </a:r>
        </a:p>
      </dsp:txBody>
      <dsp:txXfrm>
        <a:off x="934410" y="1485570"/>
        <a:ext cx="1789374" cy="1092859"/>
      </dsp:txXfrm>
    </dsp:sp>
    <dsp:sp modelId="{C89C1374-4B61-492D-B302-F588D99A68B7}">
      <dsp:nvSpPr>
        <dsp:cNvPr id="0" name=""/>
        <dsp:cNvSpPr/>
      </dsp:nvSpPr>
      <dsp:spPr>
        <a:xfrm>
          <a:off x="668238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AD899-228E-4B5D-94C7-CD30304275D7}">
      <dsp:nvSpPr>
        <dsp:cNvPr id="0" name=""/>
        <dsp:cNvSpPr/>
      </dsp:nvSpPr>
      <dsp:spPr>
        <a:xfrm>
          <a:off x="900410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Ameaças</a:t>
          </a:r>
        </a:p>
      </dsp:txBody>
      <dsp:txXfrm>
        <a:off x="934410" y="2936644"/>
        <a:ext cx="1789374" cy="1092859"/>
      </dsp:txXfrm>
    </dsp:sp>
    <dsp:sp modelId="{CC06744C-4766-40F3-84F2-EC6470713B36}">
      <dsp:nvSpPr>
        <dsp:cNvPr id="0" name=""/>
        <dsp:cNvSpPr/>
      </dsp:nvSpPr>
      <dsp:spPr>
        <a:xfrm>
          <a:off x="3338214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/>
            <a:t>Problemas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/>
            <a:t>(fatores endógenos)</a:t>
          </a:r>
        </a:p>
      </dsp:txBody>
      <dsp:txXfrm>
        <a:off x="3372214" y="34496"/>
        <a:ext cx="2253718" cy="1092859"/>
      </dsp:txXfrm>
    </dsp:sp>
    <dsp:sp modelId="{FEC5E208-56AB-4BAA-AB2D-B073E85721A6}">
      <dsp:nvSpPr>
        <dsp:cNvPr id="0" name=""/>
        <dsp:cNvSpPr/>
      </dsp:nvSpPr>
      <dsp:spPr>
        <a:xfrm>
          <a:off x="3570386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2A10A-C1BA-4E07-A954-310DFF39411E}">
      <dsp:nvSpPr>
        <dsp:cNvPr id="0" name=""/>
        <dsp:cNvSpPr/>
      </dsp:nvSpPr>
      <dsp:spPr>
        <a:xfrm>
          <a:off x="3802558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Fraquezas</a:t>
          </a:r>
        </a:p>
      </dsp:txBody>
      <dsp:txXfrm>
        <a:off x="3836558" y="1485570"/>
        <a:ext cx="1789374" cy="1092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7A577-2C90-44FD-8CE9-04B43220102B}">
      <dsp:nvSpPr>
        <dsp:cNvPr id="0" name=""/>
        <dsp:cNvSpPr/>
      </dsp:nvSpPr>
      <dsp:spPr>
        <a:xfrm>
          <a:off x="6279379" y="2505397"/>
          <a:ext cx="2275922" cy="3041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/>
            <a:t>Aplica-se a técnica de cenários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/>
            <a:t>Realidade muito complexa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b="0" i="0" kern="1200" dirty="0"/>
            <a:t>Sistemas da realidade em que vivemos, aplicados à prática social e presentes diariamente nas organizações públicas e privadas</a:t>
          </a:r>
          <a:endParaRPr lang="pt-B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/>
            <a:t>Assimetria entre passado e futuro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b="0" i="0" kern="1200" dirty="0"/>
            <a:t> Reconhece o caráter aproximado e provisório do conhecimento científico</a:t>
          </a:r>
          <a:endParaRPr lang="pt-B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b="0" i="0" kern="1200" dirty="0"/>
            <a:t>Algumas possibilidades futuras, nunca todas (não se pode atribuir probabilidades)</a:t>
          </a:r>
          <a:endParaRPr lang="pt-B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b="0" i="0" kern="1200" dirty="0"/>
            <a:t>Problemas sociais e políticos; mutações genéticas; etc.</a:t>
          </a:r>
          <a:endParaRPr lang="pt-BR" sz="900" kern="1200" dirty="0"/>
        </a:p>
      </dsp:txBody>
      <dsp:txXfrm>
        <a:off x="7008818" y="3312338"/>
        <a:ext cx="1499821" cy="2187515"/>
      </dsp:txXfrm>
    </dsp:sp>
    <dsp:sp modelId="{4677682E-4DE8-4AB7-9644-B908E0D314DD}">
      <dsp:nvSpPr>
        <dsp:cNvPr id="0" name=""/>
        <dsp:cNvSpPr/>
      </dsp:nvSpPr>
      <dsp:spPr>
        <a:xfrm>
          <a:off x="360033" y="3612770"/>
          <a:ext cx="2450932" cy="1888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/>
            <a:t> P</a:t>
          </a:r>
          <a:r>
            <a:rPr lang="pt-BR" sz="900" b="0" i="0" kern="1200" dirty="0"/>
            <a:t>ode-se enumerar todas as possibilidades, mas não se pode atribuir nenhuma probabilidade objetiva à elas</a:t>
          </a:r>
          <a:endParaRPr lang="pt-B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/>
            <a:t> Exemplo da </a:t>
          </a:r>
          <a:r>
            <a:rPr lang="pt-BR" sz="900" b="0" i="0" kern="1200" dirty="0"/>
            <a:t>partida de futebol, na qual existem 3 possibilidades de resultado, porém não se pode atribuir nenhuma probabilidade</a:t>
          </a:r>
          <a:endParaRPr lang="pt-B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b="0" i="0" kern="1200" dirty="0"/>
            <a:t> Uso da técnica de cenários é desnecessário</a:t>
          </a:r>
          <a:endParaRPr lang="pt-BR" sz="900" kern="1200" dirty="0"/>
        </a:p>
      </dsp:txBody>
      <dsp:txXfrm>
        <a:off x="401517" y="4126381"/>
        <a:ext cx="1632685" cy="1333412"/>
      </dsp:txXfrm>
    </dsp:sp>
    <dsp:sp modelId="{EE1DFD55-2972-4C7C-A18A-2D91659F9413}">
      <dsp:nvSpPr>
        <dsp:cNvPr id="0" name=""/>
        <dsp:cNvSpPr/>
      </dsp:nvSpPr>
      <dsp:spPr>
        <a:xfrm>
          <a:off x="6180606" y="482362"/>
          <a:ext cx="2311490" cy="1888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b="0" i="0" kern="1200" dirty="0"/>
            <a:t>futuro segue leis probabilísticas objetivas bem precisas, cujo universo de possibilidades futuras é completamente enumerável</a:t>
          </a:r>
          <a:endParaRPr lang="pt-BR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/>
            <a:t>Técnica de cenários não se faz necessária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/>
            <a:t> L</a:t>
          </a:r>
          <a:r>
            <a:rPr lang="pt-BR" sz="1000" b="0" i="0" kern="1200" dirty="0"/>
            <a:t>eis da herança genética de </a:t>
          </a:r>
          <a:r>
            <a:rPr lang="pt-BR" sz="1000" b="0" i="0" kern="1200" dirty="0" err="1"/>
            <a:t>Gregor</a:t>
          </a:r>
          <a:r>
            <a:rPr lang="pt-BR" sz="1000" b="0" i="0" kern="1200" dirty="0"/>
            <a:t> Mendel (1822-1884, o “Pai da Genética”)</a:t>
          </a:r>
          <a:endParaRPr lang="pt-B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000" kern="1200" dirty="0"/>
        </a:p>
      </dsp:txBody>
      <dsp:txXfrm>
        <a:off x="6915537" y="523846"/>
        <a:ext cx="1535075" cy="1333412"/>
      </dsp:txXfrm>
    </dsp:sp>
    <dsp:sp modelId="{13A62E39-85D9-4D01-8EDA-5A1C95A6606B}">
      <dsp:nvSpPr>
        <dsp:cNvPr id="0" name=""/>
        <dsp:cNvSpPr/>
      </dsp:nvSpPr>
      <dsp:spPr>
        <a:xfrm>
          <a:off x="505583" y="482362"/>
          <a:ext cx="2176449" cy="1888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/>
            <a:t>Realidade muito simples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/>
            <a:t>Um só passado e um só futuro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/>
            <a:t>Cálculo certo e preciso de predição pura</a:t>
          </a: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 dirty="0"/>
            <a:t>Não precisa de técnica de cenários (futuro </a:t>
          </a:r>
          <a:r>
            <a:rPr lang="pt-BR" sz="1000" kern="1200" dirty="0" err="1"/>
            <a:t>predizível</a:t>
          </a:r>
          <a:r>
            <a:rPr lang="pt-BR" sz="1000" kern="1200" dirty="0"/>
            <a:t>, com segurança completa)</a:t>
          </a:r>
        </a:p>
      </dsp:txBody>
      <dsp:txXfrm>
        <a:off x="547067" y="523846"/>
        <a:ext cx="1440546" cy="1333412"/>
      </dsp:txXfrm>
    </dsp:sp>
    <dsp:sp modelId="{2584DF51-300C-446A-98F2-C9C2663C9F40}">
      <dsp:nvSpPr>
        <dsp:cNvPr id="0" name=""/>
        <dsp:cNvSpPr/>
      </dsp:nvSpPr>
      <dsp:spPr>
        <a:xfrm>
          <a:off x="1814090" y="481942"/>
          <a:ext cx="2555385" cy="2555385"/>
        </a:xfrm>
        <a:prstGeom prst="pieWedge">
          <a:avLst/>
        </a:prstGeom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/>
            <a:t>I Determinístico</a:t>
          </a:r>
        </a:p>
      </dsp:txBody>
      <dsp:txXfrm>
        <a:off x="2562545" y="1230397"/>
        <a:ext cx="1806930" cy="1806930"/>
      </dsp:txXfrm>
    </dsp:sp>
    <dsp:sp modelId="{76C008E4-9F4B-457A-BEC7-1BD9E33ED8EA}">
      <dsp:nvSpPr>
        <dsp:cNvPr id="0" name=""/>
        <dsp:cNvSpPr/>
      </dsp:nvSpPr>
      <dsp:spPr>
        <a:xfrm rot="5400000">
          <a:off x="4487507" y="481942"/>
          <a:ext cx="2555385" cy="2555385"/>
        </a:xfrm>
        <a:prstGeom prst="pieWedge">
          <a:avLst/>
        </a:prstGeom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/>
            <a:t>II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/>
            <a:t>Estocástico</a:t>
          </a:r>
        </a:p>
      </dsp:txBody>
      <dsp:txXfrm rot="-5400000">
        <a:off x="4487507" y="1230397"/>
        <a:ext cx="1806930" cy="1806930"/>
      </dsp:txXfrm>
    </dsp:sp>
    <dsp:sp modelId="{6966168E-54A8-4958-A8D1-FDD10C677681}">
      <dsp:nvSpPr>
        <dsp:cNvPr id="0" name=""/>
        <dsp:cNvSpPr/>
      </dsp:nvSpPr>
      <dsp:spPr>
        <a:xfrm rot="10800000">
          <a:off x="4487507" y="3155359"/>
          <a:ext cx="2555385" cy="2555385"/>
        </a:xfrm>
        <a:prstGeom prst="pieWedge">
          <a:avLst/>
        </a:prstGeom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/>
            <a:t>IV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/>
            <a:t>Incerteza dura</a:t>
          </a:r>
        </a:p>
      </dsp:txBody>
      <dsp:txXfrm rot="10800000">
        <a:off x="4487507" y="3155359"/>
        <a:ext cx="1806930" cy="1806930"/>
      </dsp:txXfrm>
    </dsp:sp>
    <dsp:sp modelId="{30A9879E-2C7A-455A-8839-FE1D350CB708}">
      <dsp:nvSpPr>
        <dsp:cNvPr id="0" name=""/>
        <dsp:cNvSpPr/>
      </dsp:nvSpPr>
      <dsp:spPr>
        <a:xfrm rot="16200000">
          <a:off x="1814090" y="3155359"/>
          <a:ext cx="2555385" cy="2555385"/>
        </a:xfrm>
        <a:prstGeom prst="pieWedge">
          <a:avLst/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/>
            <a:t>III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/>
            <a:t>Incerteza quantitativa</a:t>
          </a:r>
        </a:p>
      </dsp:txBody>
      <dsp:txXfrm rot="5400000">
        <a:off x="2562545" y="3155359"/>
        <a:ext cx="1806930" cy="1806930"/>
      </dsp:txXfrm>
    </dsp:sp>
    <dsp:sp modelId="{AAE13377-2EA5-4A5A-A8AD-49C702737660}">
      <dsp:nvSpPr>
        <dsp:cNvPr id="0" name=""/>
        <dsp:cNvSpPr/>
      </dsp:nvSpPr>
      <dsp:spPr>
        <a:xfrm>
          <a:off x="4176462" y="2852577"/>
          <a:ext cx="504059" cy="19245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AEB20-2F3D-42E3-8E31-E54473ED03D9}">
      <dsp:nvSpPr>
        <dsp:cNvPr id="0" name=""/>
        <dsp:cNvSpPr/>
      </dsp:nvSpPr>
      <dsp:spPr>
        <a:xfrm rot="10800000">
          <a:off x="4176466" y="3099510"/>
          <a:ext cx="504050" cy="2887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4F1F3-0DA7-4375-9E8E-9BA78CD99E88}">
      <dsp:nvSpPr>
        <dsp:cNvPr id="0" name=""/>
        <dsp:cNvSpPr/>
      </dsp:nvSpPr>
      <dsp:spPr>
        <a:xfrm>
          <a:off x="1089578" y="385130"/>
          <a:ext cx="4191799" cy="4191799"/>
        </a:xfrm>
        <a:prstGeom prst="pie">
          <a:avLst>
            <a:gd name="adj1" fmla="val 16200000"/>
            <a:gd name="adj2" fmla="val 1800000"/>
          </a:avLst>
        </a:prstGeom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Favorável</a:t>
          </a:r>
        </a:p>
      </dsp:txBody>
      <dsp:txXfrm>
        <a:off x="3368619" y="1158617"/>
        <a:ext cx="1422217" cy="1397266"/>
      </dsp:txXfrm>
    </dsp:sp>
    <dsp:sp modelId="{8E34CC1C-2B5A-48A2-97B2-3EB32516B150}">
      <dsp:nvSpPr>
        <dsp:cNvPr id="0" name=""/>
        <dsp:cNvSpPr/>
      </dsp:nvSpPr>
      <dsp:spPr>
        <a:xfrm>
          <a:off x="1039664" y="467088"/>
          <a:ext cx="4191799" cy="4191799"/>
        </a:xfrm>
        <a:prstGeom prst="pie">
          <a:avLst>
            <a:gd name="adj1" fmla="val 1800000"/>
            <a:gd name="adj2" fmla="val 9000000"/>
          </a:avLst>
        </a:prstGeom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Intermediário</a:t>
          </a:r>
        </a:p>
      </dsp:txBody>
      <dsp:txXfrm>
        <a:off x="2187418" y="3111913"/>
        <a:ext cx="1896290" cy="1297461"/>
      </dsp:txXfrm>
    </dsp:sp>
    <dsp:sp modelId="{83195EBB-C657-480C-8F9C-EA4F52B2CA3B}">
      <dsp:nvSpPr>
        <dsp:cNvPr id="0" name=""/>
        <dsp:cNvSpPr/>
      </dsp:nvSpPr>
      <dsp:spPr>
        <a:xfrm>
          <a:off x="1023022" y="383419"/>
          <a:ext cx="4191799" cy="4191799"/>
        </a:xfrm>
        <a:prstGeom prst="pie">
          <a:avLst>
            <a:gd name="adj1" fmla="val 9000000"/>
            <a:gd name="adj2" fmla="val 16200000"/>
          </a:avLst>
        </a:prstGeom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Desfavorável</a:t>
          </a:r>
        </a:p>
      </dsp:txBody>
      <dsp:txXfrm>
        <a:off x="1472144" y="1206808"/>
        <a:ext cx="1422217" cy="1397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2AE1C6-2875-4E8D-9AE8-574451E697DC}" type="datetimeFigureOut">
              <a:rPr lang="pt-BR"/>
              <a:pPr>
                <a:defRPr/>
              </a:pPr>
              <a:t>13/11/2017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27DFC5-4513-4A35-AF78-B883037677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42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023F07-8AAE-4AE5-9A7D-E68C07B24A70}" type="datetimeFigureOut">
              <a:rPr lang="pt-BR"/>
              <a:pPr>
                <a:defRPr/>
              </a:pPr>
              <a:t>13/11/2017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8D9B89-FD5D-4E21-87D1-A476B3D8C5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907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85738" y="730250"/>
            <a:ext cx="6486525" cy="36496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9B89-FD5D-4E21-87D1-A476B3D8C50D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410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z="1200" dirty="0">
              <a:latin typeface="Arial" pitchFamily="34" charset="0"/>
            </a:endParaRPr>
          </a:p>
          <a:p>
            <a:endParaRPr lang="pt-BR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5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039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 na discussão e análise sobre os riscos de cada atividade em que um processo foi decomposto por um mapeamento de processos. Na prática, depois do processo mapeado, é questionado a um especialista ou a um grupo de atores que detêm conhecimento sobre o processo analisado sobre os eventuais riscos de cada atividade do processo ou, pelo menos, das mais relevantes ou críticas.</a:t>
            </a:r>
          </a:p>
          <a:p>
            <a:pPr algn="just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ambiente organizacional em que os principais processos estão mapeados contribui bastante para a implantação da GRC. Portanto, essa técnica depende de outra, o mapeamento de processos.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9B89-FD5D-4E21-87D1-A476B3D8C50D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191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9B89-FD5D-4E21-87D1-A476B3D8C50D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564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E1AAC-265E-4170-A24C-963F3C7CB5A6}" type="slidenum">
              <a:rPr lang="pt-BR"/>
              <a:pPr/>
              <a:t>44</a:t>
            </a:fld>
            <a:endParaRPr lang="pt-BR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Citar como exemplo a Guerra no Afegã-soviética (1979-1989), anteriormente empreendida pela União Soviética (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chamada de “Guerra do Vietnã” da URSS); acredita-se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o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 econômico e militar deste conflito contribuiu consideravelmente para o colapso da URSS, em 1991. No conflito,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morreram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14.453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combatentes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sovi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éticos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53.753 homens foram feridos e 415.932 adoeceram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URSS sofreu as seguintes perdas materiais: a)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451 aviões foram perdidos (incluindo 333 helicópteros); b) 147 tanques de guerra; c) 1.314 veículos de transporte de tropas e equipamentos; d) 433 peças de artilharia e morteiros; e) 11.369 caminhões e outros veículos menores.</a:t>
            </a:r>
          </a:p>
          <a:p>
            <a:pPr algn="just"/>
            <a:r>
              <a:rPr lang="pt-BR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Consequência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guerra civil seguiu no Afeganistão após a retirada soviética do país; cerca de 400.000 civis afegãos perderam a vida nos conflitos internos na década seguinte (anos 90).</a:t>
            </a:r>
          </a:p>
          <a:p>
            <a:pPr algn="just"/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4846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uma técnica que consiste em aplicar de forma estruturada em reuniões com atores que detenham o conhecimento do assunto que se está analisando perguntas do tipo “e se”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inglês), daí o seu nome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SWIFT para a detecção de riscos.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a administração hídrica de uma região, por exemplo, podem ser utilizadas perguntas do tipo: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 se não chover durante o inverno?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 se o consumo de água aumentar?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 se chover muito, com os reservatórios já cheios?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perguntas vão depender logicamente do assunto analisado e o foco das respostas está nos riscos associados.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a análise de causas e consequências devem ser utilizadas outras ferramentas.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respostas às questões também podem variar quanto à sua complexidade e poderão exigir outras ferramentas para o seu detalhamento.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 estar associada a outras técnicas como análise das atividades do processo, por exemplo, percorrendo-se o processo e indagando em cada atividade o que pode acontecer de inusitado e tentar identificar riscos nessas ocorrências.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9B89-FD5D-4E21-87D1-A476B3D8C50D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593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“Em 80% dos desastres com mais de um veículo há participação de caminhões” (capitão Sérgio da Silva, do Comando de Policiamento Rodoviário paulista).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Caminhões estiveram envolvidos em 60% de todas as mortes ocorridas no trecho paulista da Rodovia Fernão Dias (São Paulo — Belo Horizonte), em 1994.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9B89-FD5D-4E21-87D1-A476B3D8C50D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431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9B89-FD5D-4E21-87D1-A476B3D8C50D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016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Epistemologia –</a:t>
            </a:r>
            <a:r>
              <a:rPr lang="pt-BR" baseline="0" dirty="0"/>
              <a:t> conhecimento científico (ciência).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Carlos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(1931-1998) - economista chileno formulador do Método de Planejamento Estratégico Situacional (PES).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9B89-FD5D-4E21-87D1-A476B3D8C50D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053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9B89-FD5D-4E21-87D1-A476B3D8C50D}" type="slidenum">
              <a:rPr lang="pt-BR" smtClean="0"/>
              <a:pPr>
                <a:defRPr/>
              </a:pPr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13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9B89-FD5D-4E21-87D1-A476B3D8C50D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635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8004B2-66C6-44C5-8E33-A1AC8B4715C7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830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9B89-FD5D-4E21-87D1-A476B3D8C50D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24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9B89-FD5D-4E21-87D1-A476B3D8C50D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36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9B89-FD5D-4E21-87D1-A476B3D8C50D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005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9E372-A7AB-4555-ABF7-8DF2CBF23FD0}" type="slidenum">
              <a:rPr lang="pt-BR"/>
              <a:pPr/>
              <a:t>14</a:t>
            </a:fld>
            <a:endParaRPr lang="pt-B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734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9B89-FD5D-4E21-87D1-A476B3D8C50D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381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D9B89-FD5D-4E21-87D1-A476B3D8C50D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18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9E372-A7AB-4555-ABF7-8DF2CBF23FD0}" type="slidenum">
              <a:rPr lang="pt-BR"/>
              <a:pPr/>
              <a:t>32</a:t>
            </a:fld>
            <a:endParaRPr lang="pt-B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73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9E372-A7AB-4555-ABF7-8DF2CBF23FD0}" type="slidenum">
              <a:rPr lang="pt-BR"/>
              <a:pPr/>
              <a:t>33</a:t>
            </a:fld>
            <a:endParaRPr lang="pt-B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73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DFD7F-A1A7-4B77-B8E0-A51DC5E27D3C}" type="datetimeFigureOut">
              <a:rPr lang="pt-BR" smtClean="0"/>
              <a:pPr>
                <a:defRPr/>
              </a:pPr>
              <a:t>13/11/2017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EC281-946E-410F-B4CD-7C8A81A1CD8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A8A0C-2B96-4B69-8416-24813CC8B683}" type="datetimeFigureOut">
              <a:rPr lang="pt-BR" smtClean="0"/>
              <a:pPr>
                <a:defRPr/>
              </a:pPr>
              <a:t>13/11/2017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8A2DD-319A-469F-BE3C-ED8AD2B157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21BD1-163B-4ACC-97B1-37D77ABC39F4}" type="datetimeFigureOut">
              <a:rPr lang="pt-BR" smtClean="0"/>
              <a:pPr>
                <a:defRPr/>
              </a:pPr>
              <a:t>13/11/2017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ED76-D7B9-4505-808A-228CA9A2319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B44AD-567C-4B4B-AD32-BF23B4AD4986}" type="datetimeFigureOut">
              <a:rPr lang="pt-BR" smtClean="0"/>
              <a:pPr>
                <a:defRPr/>
              </a:pPr>
              <a:t>13/11/2017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26698-C3B1-4699-8364-CB7C72E9B00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1EF23-4FA1-41A7-B381-A50941A43310}" type="datetimeFigureOut">
              <a:rPr lang="pt-BR" smtClean="0"/>
              <a:pPr>
                <a:defRPr/>
              </a:pPr>
              <a:t>13/11/2017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73140-B8A6-42A5-9F34-A48D1CD8D6A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421272-E7D3-4E47-99F2-9544FF229647}" type="datetimeFigureOut">
              <a:rPr lang="pt-BR" smtClean="0"/>
              <a:pPr>
                <a:defRPr/>
              </a:pPr>
              <a:t>13/11/2017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07886-8431-4CA3-81AE-2E38447BA84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451038-D640-4EA7-ADC7-892C85B5B6B0}" type="datetimeFigureOut">
              <a:rPr lang="pt-BR" smtClean="0"/>
              <a:pPr>
                <a:defRPr/>
              </a:pPr>
              <a:t>13/11/2017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1E427-633C-4DD5-B200-67C4B386830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EA262-878C-43C6-99E0-9C06749906BD}" type="datetimeFigureOut">
              <a:rPr lang="pt-BR" smtClean="0"/>
              <a:pPr>
                <a:defRPr/>
              </a:pPr>
              <a:t>13/11/2017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C78DC-BF26-40E1-9CC3-AAD4EFA101C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CDCD3-B8A6-48B3-BE2A-B7A25388D0C1}" type="datetimeFigureOut">
              <a:rPr lang="pt-BR" smtClean="0"/>
              <a:pPr>
                <a:defRPr/>
              </a:pPr>
              <a:t>13/11/2017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4E812-8D15-4ED5-BDC3-AA4D8289DD8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762FE-B69C-474D-B434-C6CEE94BAD3A}" type="datetimeFigureOut">
              <a:rPr lang="pt-BR" smtClean="0"/>
              <a:pPr>
                <a:defRPr/>
              </a:pPr>
              <a:t>13/11/2017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D7ECE-409A-4A30-8841-ED4E4D1BA5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27BC2-91EE-400B-8E68-D5AC81B95034}" type="datetimeFigureOut">
              <a:rPr lang="pt-BR" smtClean="0"/>
              <a:pPr>
                <a:defRPr/>
              </a:pPr>
              <a:t>13/11/2017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79346-D8EF-4C17-BF8B-9DF9616BEDF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97840C-FE0E-479F-8C79-5AF1B30F1555}" type="datetimeFigureOut">
              <a:rPr lang="pt-BR" smtClean="0"/>
              <a:pPr>
                <a:defRPr/>
              </a:pPr>
              <a:t>13/11/2017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5FB77A-6B37-45FD-8E10-1BF91746665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dalager.com/weblog/archives/image/swot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6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5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50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5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27546" y="355158"/>
            <a:ext cx="11546006" cy="938719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Ferramentas e técnicas de apoio à identificação de </a:t>
            </a:r>
            <a:r>
              <a:rPr lang="pt-B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riscos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Paulo Grazziotin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3"/>
          <p:cNvSpPr txBox="1"/>
          <p:nvPr/>
        </p:nvSpPr>
        <p:spPr>
          <a:xfrm>
            <a:off x="350520" y="6413258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Ferramentas e técnicas para identificação em projeto (PMBOK)</a:t>
            </a: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6"/>
          <a:stretch/>
        </p:blipFill>
        <p:spPr>
          <a:xfrm>
            <a:off x="2179308" y="1433711"/>
            <a:ext cx="7826372" cy="45708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2495600" y="1988840"/>
            <a:ext cx="2088232" cy="401571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130616" y="1975588"/>
            <a:ext cx="2088232" cy="47755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cima 3"/>
          <p:cNvSpPr/>
          <p:nvPr/>
        </p:nvSpPr>
        <p:spPr>
          <a:xfrm>
            <a:off x="5184644" y="4149080"/>
            <a:ext cx="1322648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559496" y="1433711"/>
            <a:ext cx="9937104" cy="4760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7546" y="1484784"/>
            <a:ext cx="11546006" cy="4709899"/>
          </a:xfrm>
        </p:spPr>
        <p:txBody>
          <a:bodyPr>
            <a:normAutofit fontScale="92500"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Consiste em um diagrama que descreve e analisa os caminhos de um risco, desde as suas causas até as suas consequências, com foco nos controles que evitam as causas </a:t>
            </a:r>
            <a:r>
              <a:rPr lang="pt-BR" sz="2400" dirty="0" smtClean="0"/>
              <a:t>de um risco inerente ou </a:t>
            </a:r>
            <a:r>
              <a:rPr lang="pt-BR" sz="2400" dirty="0"/>
              <a:t>atenuam </a:t>
            </a:r>
            <a:r>
              <a:rPr lang="pt-BR" sz="2400" dirty="0" smtClean="0"/>
              <a:t>os efeitos (consequências) de um problema.</a:t>
            </a:r>
            <a:endParaRPr lang="pt-BR" sz="2400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900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Com a  maneira de representar graficamente um risco por meio da análise da gravata-borboleta (</a:t>
            </a:r>
            <a:r>
              <a:rPr lang="pt-BR" sz="2400" i="1" dirty="0" err="1"/>
              <a:t>bow</a:t>
            </a:r>
            <a:r>
              <a:rPr lang="pt-BR" sz="2400" i="1" dirty="0"/>
              <a:t> </a:t>
            </a:r>
            <a:r>
              <a:rPr lang="pt-BR" sz="2400" i="1" dirty="0" err="1"/>
              <a:t>tie</a:t>
            </a:r>
            <a:r>
              <a:rPr lang="pt-BR" sz="2400" dirty="0"/>
              <a:t>), há associação entre controles internos da gestão (1. preventivos e 2</a:t>
            </a:r>
            <a:r>
              <a:rPr lang="pt-BR" sz="2400" dirty="0" smtClean="0"/>
              <a:t>. atenuadores/recuperadores), </a:t>
            </a:r>
            <a:r>
              <a:rPr lang="pt-BR" sz="2400" dirty="0"/>
              <a:t>a partir de um esforço analítico sobre as partes componentes </a:t>
            </a:r>
            <a:r>
              <a:rPr lang="pt-BR" sz="2400" dirty="0" smtClean="0"/>
              <a:t>do processo interno de trabalho </a:t>
            </a:r>
            <a:r>
              <a:rPr lang="pt-BR" sz="2400" dirty="0"/>
              <a:t>em referência.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400" u="sng" dirty="0">
                <a:cs typeface="Times New Roman" pitchFamily="18" charset="0"/>
              </a:rPr>
              <a:t>Análise</a:t>
            </a:r>
            <a:r>
              <a:rPr lang="pt-BR" sz="2400" dirty="0">
                <a:cs typeface="Times New Roman" pitchFamily="18" charset="0"/>
              </a:rPr>
              <a:t> </a:t>
            </a:r>
            <a:r>
              <a:rPr lang="pt-BR" sz="2400" u="sng" dirty="0">
                <a:cs typeface="Times New Roman" pitchFamily="18" charset="0"/>
              </a:rPr>
              <a:t>por</a:t>
            </a:r>
            <a:r>
              <a:rPr lang="pt-BR" sz="2400" dirty="0">
                <a:cs typeface="Times New Roman" pitchFamily="18" charset="0"/>
              </a:rPr>
              <a:t> </a:t>
            </a:r>
            <a:r>
              <a:rPr lang="pt-BR" sz="2400" u="sng" dirty="0">
                <a:cs typeface="Times New Roman" pitchFamily="18" charset="0"/>
              </a:rPr>
              <a:t>decomposição</a:t>
            </a:r>
            <a:r>
              <a:rPr lang="pt-BR" sz="2400" dirty="0">
                <a:cs typeface="Times New Roman" pitchFamily="18" charset="0"/>
              </a:rPr>
              <a:t> - baseia-se no exame de cada parte que compõe o todo, para que o analista conheça a natureza, a causa e o efeito. É um recurso que indica o grau de importância relativa de cada parcela em face total, devendo ser usada para indicar os eventos de risco que deverão merecer maior e/ou imediata atenção do gestor público, na busca de causas explicativas, sobretudo, em face das quais serão instituídos controles internos associados.</a:t>
            </a:r>
          </a:p>
          <a:p>
            <a:pPr marL="0" indent="0" algn="just">
              <a:buClr>
                <a:srgbClr val="0070C0"/>
              </a:buClr>
              <a:buNone/>
            </a:pP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Identificação de riscos com a técnica </a:t>
            </a:r>
            <a:r>
              <a:rPr lang="pt-BR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bow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7546" y="1469105"/>
            <a:ext cx="11546006" cy="4552184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70C0"/>
                </a:solidFill>
              </a:rPr>
              <a:t>Controles internos preventivos </a:t>
            </a:r>
            <a:r>
              <a:rPr lang="pt-BR" sz="2400" dirty="0" smtClean="0"/>
              <a:t>(resposta de contenção/prevenção, </a:t>
            </a:r>
            <a:r>
              <a:rPr lang="pt-BR" sz="2400" i="1" dirty="0" err="1" smtClean="0"/>
              <a:t>ex-ante</a:t>
            </a:r>
            <a:r>
              <a:rPr lang="pt-BR" sz="2400" dirty="0"/>
              <a:t>) - instituídos para diminuir a frequência de materialização de riscos (eventos críticos indesejados); pretende-se que aja previamente sobre a probabilidade de ocorrência de um evento de risco, dificultando seu aparecimento.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70C0"/>
                </a:solidFill>
              </a:rPr>
              <a:t>Controles internos </a:t>
            </a:r>
            <a:r>
              <a:rPr lang="pt-BR" sz="2400" b="1" dirty="0" smtClean="0">
                <a:solidFill>
                  <a:srgbClr val="0070C0"/>
                </a:solidFill>
              </a:rPr>
              <a:t>de atenuação e recuperação </a:t>
            </a:r>
            <a:r>
              <a:rPr lang="pt-BR" sz="2400" dirty="0" smtClean="0"/>
              <a:t>(resposta </a:t>
            </a:r>
            <a:r>
              <a:rPr lang="pt-BR" sz="2400" smtClean="0"/>
              <a:t>de contingência/correção, </a:t>
            </a:r>
            <a:r>
              <a:rPr lang="pt-BR" sz="2400" i="1" dirty="0" err="1" smtClean="0"/>
              <a:t>ex-post</a:t>
            </a:r>
            <a:r>
              <a:rPr lang="pt-BR" sz="2400" dirty="0"/>
              <a:t>) – buscam </a:t>
            </a:r>
            <a:r>
              <a:rPr lang="pt-BR" sz="2400" dirty="0" smtClean="0"/>
              <a:t>atenuar os efeitos da materialização do risco (problema) e </a:t>
            </a:r>
            <a:r>
              <a:rPr lang="pt-BR" sz="2400" dirty="0"/>
              <a:t>compensam a não </a:t>
            </a:r>
            <a:r>
              <a:rPr lang="pt-BR" sz="2400" dirty="0" smtClean="0"/>
              <a:t>adoção/fragilidade </a:t>
            </a:r>
            <a:r>
              <a:rPr lang="pt-BR" sz="2400" dirty="0"/>
              <a:t>de controles preventivos ou </a:t>
            </a:r>
            <a:r>
              <a:rPr lang="pt-BR" sz="2400" dirty="0" smtClean="0"/>
              <a:t>detectivos (em </a:t>
            </a:r>
            <a:r>
              <a:rPr lang="pt-BR" sz="2400" dirty="0"/>
              <a:t>face de razões de </a:t>
            </a:r>
            <a:r>
              <a:rPr lang="pt-BR" sz="2400" dirty="0" smtClean="0"/>
              <a:t>custo-benefício, cf. art</a:t>
            </a:r>
            <a:r>
              <a:rPr lang="pt-BR" sz="2400" dirty="0"/>
              <a:t>. 14 do Decreto-lei nº 200/1967), </a:t>
            </a:r>
            <a:r>
              <a:rPr lang="pt-BR" sz="2400" dirty="0" smtClean="0"/>
              <a:t>além de contrabalançar </a:t>
            </a:r>
            <a:r>
              <a:rPr lang="pt-BR" sz="2400" dirty="0"/>
              <a:t>outras falhas na estrutura de controle da </a:t>
            </a:r>
            <a:r>
              <a:rPr lang="pt-BR" sz="2400" dirty="0" smtClean="0"/>
              <a:t>organização a partir de protocolos contingenciais.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900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pt-BR" sz="2400" dirty="0" smtClean="0"/>
              <a:t>A literatura técnica aborda, também, os controles </a:t>
            </a:r>
            <a:r>
              <a:rPr lang="pt-BR" sz="2400" dirty="0"/>
              <a:t>internos </a:t>
            </a:r>
            <a:r>
              <a:rPr lang="pt-BR" sz="2400" dirty="0" smtClean="0"/>
              <a:t>detectivos, os quais buscam detectar </a:t>
            </a:r>
            <a:r>
              <a:rPr lang="pt-BR" sz="2400" dirty="0"/>
              <a:t>a materialização de eventos críticos indesejados (riscos</a:t>
            </a:r>
            <a:r>
              <a:rPr lang="pt-BR" sz="2400" dirty="0" smtClean="0"/>
              <a:t>); </a:t>
            </a:r>
            <a:r>
              <a:rPr lang="pt-BR" sz="2400" dirty="0"/>
              <a:t>porém não os </a:t>
            </a:r>
            <a:r>
              <a:rPr lang="pt-BR" sz="2400" dirty="0" smtClean="0"/>
              <a:t>impedem! </a:t>
            </a:r>
            <a:r>
              <a:rPr lang="pt-BR" sz="2400" dirty="0"/>
              <a:t>Servem de alerta (</a:t>
            </a:r>
            <a:r>
              <a:rPr lang="pt-BR" sz="2400" dirty="0" err="1"/>
              <a:t>KRI’s</a:t>
            </a:r>
            <a:r>
              <a:rPr lang="pt-BR" sz="2400" dirty="0"/>
              <a:t>, p.e</a:t>
            </a:r>
            <a:r>
              <a:rPr lang="pt-BR" sz="2400" dirty="0" smtClean="0"/>
              <a:t>.) para </a:t>
            </a:r>
            <a:r>
              <a:rPr lang="pt-BR" sz="2400" dirty="0"/>
              <a:t>a existência de perigos </a:t>
            </a:r>
            <a:r>
              <a:rPr lang="pt-BR" sz="2400" dirty="0" smtClean="0"/>
              <a:t>iminentes ou </a:t>
            </a:r>
            <a:r>
              <a:rPr lang="pt-BR" sz="2400" dirty="0"/>
              <a:t>atipicidades, no intuito de induzir a </a:t>
            </a:r>
            <a:r>
              <a:rPr lang="pt-BR" sz="2400" dirty="0" smtClean="0"/>
              <a:t>gestão </a:t>
            </a:r>
            <a:r>
              <a:rPr lang="pt-BR" sz="2400" dirty="0"/>
              <a:t>à adoção de medidas </a:t>
            </a:r>
            <a:r>
              <a:rPr lang="pt-BR" sz="2400" dirty="0" smtClean="0"/>
              <a:t>de precaução cabíveis</a:t>
            </a:r>
            <a:r>
              <a:rPr lang="pt-BR" sz="2400" dirty="0"/>
              <a:t>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Embarreiramento por controles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internos da gestão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ownloads\BOW T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567" y="1583883"/>
            <a:ext cx="7481963" cy="456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4310051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59755" y="6086959"/>
            <a:ext cx="11490960" cy="523220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“Nunca ande pelo caminho traçado, pois ele conduz somente até onde os</a:t>
            </a:r>
          </a:p>
          <a:p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outros foram” (Alexander Graham Bell, 1847-1922, inventor do telefone).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9755" y="114248"/>
            <a:ext cx="11546006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Risco de um sistema de gestão usando a gravata-borboleta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3647728" y="980728"/>
            <a:ext cx="0" cy="1179278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5647541" y="869374"/>
            <a:ext cx="16411" cy="2343602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6456040" y="869374"/>
            <a:ext cx="0" cy="2343601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8544272" y="980728"/>
            <a:ext cx="0" cy="1198359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2311304" y="950856"/>
            <a:ext cx="135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Causas do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perigo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742939" y="4020230"/>
            <a:ext cx="779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+mn-lt"/>
              </a:rPr>
              <a:t>CRÍTICO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560030" y="950856"/>
            <a:ext cx="2234906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7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Barreiras/Defesa</a:t>
            </a:r>
          </a:p>
          <a:p>
            <a:pPr algn="ctr"/>
            <a:r>
              <a:rPr lang="pt-BR" sz="1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Treinamento; </a:t>
            </a:r>
            <a:r>
              <a:rPr lang="pt-BR" sz="1200" b="1" i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compliance</a:t>
            </a:r>
          </a:p>
          <a:p>
            <a:pPr algn="ctr"/>
            <a:r>
              <a:rPr lang="pt-BR" sz="1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(conformidade); inspeção;</a:t>
            </a:r>
          </a:p>
          <a:p>
            <a:pPr algn="ctr"/>
            <a:r>
              <a:rPr lang="pt-BR" sz="1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supervisão; </a:t>
            </a:r>
            <a:r>
              <a:rPr lang="pt-BR" sz="1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rodízio de</a:t>
            </a:r>
          </a:p>
          <a:p>
            <a:pPr algn="ctr"/>
            <a:r>
              <a:rPr lang="pt-BR" sz="1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servidores; autotutela;</a:t>
            </a:r>
          </a:p>
          <a:p>
            <a:pPr algn="ctr"/>
            <a:r>
              <a:rPr lang="pt-BR" sz="1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manuais (procedimentos</a:t>
            </a:r>
          </a:p>
          <a:p>
            <a:pPr algn="ctr"/>
            <a:r>
              <a:rPr lang="pt-BR" sz="1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rotinas); etc.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8632464" y="888893"/>
            <a:ext cx="2811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Efeitos da materialização</a:t>
            </a:r>
            <a:endParaRPr lang="pt-BR" sz="16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risco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inerente aos</a:t>
            </a:r>
            <a:endParaRPr lang="pt-BR" sz="16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organizacionais</a:t>
            </a:r>
            <a:endParaRPr lang="pt-BR" sz="16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621368" y="3349773"/>
            <a:ext cx="9012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RISCO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312024" y="831278"/>
            <a:ext cx="2460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que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reduzem/eliminam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</a:t>
            </a:r>
            <a:r>
              <a:rPr lang="pt-BR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efeitos</a:t>
            </a:r>
            <a:endParaRPr lang="pt-BR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pt-BR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TCE</a:t>
            </a:r>
            <a:r>
              <a:rPr lang="pt-BR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sindicância</a:t>
            </a:r>
          </a:p>
          <a:p>
            <a:r>
              <a:rPr lang="pt-BR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e PAD; ação judicial de</a:t>
            </a:r>
          </a:p>
          <a:p>
            <a:r>
              <a:rPr lang="pt-BR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cobrança; </a:t>
            </a:r>
            <a:r>
              <a:rPr lang="pt-BR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 de </a:t>
            </a:r>
          </a:p>
          <a:p>
            <a:r>
              <a:rPr lang="pt-BR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contingência, etc</a:t>
            </a:r>
            <a:r>
              <a:rPr lang="pt-BR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cxnSp>
        <p:nvCxnSpPr>
          <p:cNvPr id="17" name="Conector reto 16"/>
          <p:cNvCxnSpPr/>
          <p:nvPr/>
        </p:nvCxnSpPr>
        <p:spPr>
          <a:xfrm flipH="1">
            <a:off x="6472700" y="4394752"/>
            <a:ext cx="21989" cy="1523259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>
            <a:off x="5621368" y="4426021"/>
            <a:ext cx="26174" cy="1523259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8544272" y="5517232"/>
            <a:ext cx="0" cy="521564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647728" y="5517232"/>
            <a:ext cx="0" cy="521564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 rot="19832633">
            <a:off x="3784188" y="4932106"/>
            <a:ext cx="18934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>
                <a:solidFill>
                  <a:schemeClr val="accent5">
                    <a:lumMod val="75000"/>
                  </a:schemeClr>
                </a:solidFill>
              </a:rPr>
              <a:t>Controles internos</a:t>
            </a:r>
          </a:p>
          <a:p>
            <a:pPr algn="ctr"/>
            <a:r>
              <a:rPr lang="pt-BR" sz="1500" b="1" dirty="0">
                <a:solidFill>
                  <a:schemeClr val="accent5">
                    <a:lumMod val="75000"/>
                  </a:schemeClr>
                </a:solidFill>
              </a:rPr>
              <a:t>preventivos</a:t>
            </a:r>
          </a:p>
        </p:txBody>
      </p:sp>
      <p:sp>
        <p:nvSpPr>
          <p:cNvPr id="34" name="CaixaDeTexto 33"/>
          <p:cNvSpPr txBox="1"/>
          <p:nvPr/>
        </p:nvSpPr>
        <p:spPr>
          <a:xfrm rot="1602877">
            <a:off x="6456322" y="4920377"/>
            <a:ext cx="18934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>
                <a:solidFill>
                  <a:srgbClr val="C00000"/>
                </a:solidFill>
              </a:rPr>
              <a:t>Controles </a:t>
            </a:r>
            <a:r>
              <a:rPr lang="pt-BR" sz="1500" b="1" dirty="0" smtClean="0">
                <a:solidFill>
                  <a:srgbClr val="C00000"/>
                </a:solidFill>
              </a:rPr>
              <a:t>internos</a:t>
            </a:r>
          </a:p>
          <a:p>
            <a:pPr algn="ctr"/>
            <a:r>
              <a:rPr lang="pt-BR" sz="1500" b="1" dirty="0">
                <a:solidFill>
                  <a:srgbClr val="C00000"/>
                </a:solidFill>
              </a:rPr>
              <a:t>d</a:t>
            </a:r>
            <a:r>
              <a:rPr lang="pt-BR" sz="1500" b="1" dirty="0" smtClean="0">
                <a:solidFill>
                  <a:srgbClr val="C00000"/>
                </a:solidFill>
              </a:rPr>
              <a:t>e atenuação e</a:t>
            </a:r>
          </a:p>
          <a:p>
            <a:pPr algn="ctr"/>
            <a:r>
              <a:rPr lang="pt-BR" sz="1500" b="1" dirty="0" smtClean="0">
                <a:solidFill>
                  <a:srgbClr val="C00000"/>
                </a:solidFill>
              </a:rPr>
              <a:t>recuperação </a:t>
            </a:r>
            <a:endParaRPr lang="pt-BR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59755" y="160380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Diagrama de </a:t>
            </a:r>
            <a:r>
              <a:rPr lang="pt-BR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bow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5"/>
          <a:stretch/>
        </p:blipFill>
        <p:spPr>
          <a:xfrm>
            <a:off x="1056100" y="1453042"/>
            <a:ext cx="10058400" cy="40996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59843" y="5883554"/>
            <a:ext cx="322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u="sng" dirty="0"/>
              <a:t>Fonte</a:t>
            </a:r>
            <a:r>
              <a:rPr lang="pt-BR" sz="1400" dirty="0"/>
              <a:t>: ABNT NBR ISO/IEC 31010 </a:t>
            </a:r>
          </a:p>
        </p:txBody>
      </p:sp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7546" y="1412776"/>
            <a:ext cx="11546006" cy="4814003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Recomenda-se a utilização de folhas de </a:t>
            </a:r>
            <a:r>
              <a:rPr lang="pt-BR" sz="2800" i="1" dirty="0" err="1"/>
              <a:t>flip-chart</a:t>
            </a:r>
            <a:r>
              <a:rPr lang="pt-BR" sz="2800" dirty="0"/>
              <a:t> e </a:t>
            </a:r>
            <a:r>
              <a:rPr lang="pt-BR" sz="2800" i="1" dirty="0"/>
              <a:t>post-it</a:t>
            </a:r>
            <a:r>
              <a:rPr lang="pt-BR" sz="2800" dirty="0"/>
              <a:t> para respostas às questões abaixo, a título de sugestão para início do </a:t>
            </a:r>
            <a:r>
              <a:rPr lang="pt-BR" sz="2800" i="1" dirty="0"/>
              <a:t>workshop</a:t>
            </a:r>
            <a:r>
              <a:rPr lang="pt-BR" sz="2800" dirty="0"/>
              <a:t>: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200" dirty="0"/>
              <a:t>No momento, é possível visualizar algum risco para o atingimento do objetivo? (descrevê-lo)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200" dirty="0"/>
              <a:t>Caso o risco se concretize, pela perda de controle preventivo (barreira), como ficará a obtenção do resultado?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200" dirty="0"/>
              <a:t>Quais </a:t>
            </a:r>
            <a:r>
              <a:rPr lang="pt-BR" sz="2200" dirty="0" smtClean="0"/>
              <a:t>serão as </a:t>
            </a:r>
            <a:r>
              <a:rPr lang="pt-BR" sz="2200" dirty="0"/>
              <a:t>prováveis consequências (efeitos) relacionadas aos </a:t>
            </a:r>
            <a:r>
              <a:rPr lang="pt-BR" sz="2200" dirty="0" smtClean="0"/>
              <a:t>objetivos/metas </a:t>
            </a:r>
            <a:r>
              <a:rPr lang="pt-BR" sz="2200" dirty="0"/>
              <a:t>(requisitos, escopo, prazo, custo, qualidade ou benefícios) esperados pela organização?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200" dirty="0"/>
              <a:t>Quais são as prováveis causas (ameaças) que têm o poder de deflagrar o evento indesejado a partir da ineficácia da “barreira de contenção” (perda de controle preventivo)?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200" dirty="0"/>
              <a:t>Quais são as possíveis medidas de controle preventivo que reduziriam, fortemente, a possibilidade do evento indesejado e quais são as medidas de recuperação que diminuiriam, significativamente, os </a:t>
            </a:r>
            <a:r>
              <a:rPr lang="pt-BR" sz="2200" dirty="0" smtClean="0"/>
              <a:t>efeitos?</a:t>
            </a: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Sequência para uma oficina de </a:t>
            </a:r>
            <a:r>
              <a:rPr lang="pt-BR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bow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Pontos fortes e limitações da técnica </a:t>
            </a:r>
            <a:r>
              <a:rPr lang="pt-BR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bow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5360" y="1412777"/>
            <a:ext cx="11521280" cy="500719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3800" b="1" u="sng" dirty="0">
                <a:solidFill>
                  <a:srgbClr val="0070C0"/>
                </a:solidFill>
              </a:rPr>
              <a:t>Pontos</a:t>
            </a:r>
            <a:r>
              <a:rPr lang="pt-BR" sz="3800" b="1" dirty="0">
                <a:solidFill>
                  <a:srgbClr val="0070C0"/>
                </a:solidFill>
              </a:rPr>
              <a:t> </a:t>
            </a:r>
            <a:r>
              <a:rPr lang="pt-BR" sz="3800" b="1" u="sng" dirty="0">
                <a:solidFill>
                  <a:srgbClr val="0070C0"/>
                </a:solidFill>
              </a:rPr>
              <a:t>fortes</a:t>
            </a:r>
            <a:r>
              <a:rPr lang="pt-BR" sz="3800" dirty="0"/>
              <a:t>: a) é simples de entender e fornece uma representação gráfica clara e oportuna; b) foca a atenção nos controles supostamente existentes para prevenção e atenuação e sua eficácia; c) pode ser utilizada para consequências desejáveis; d) não necessita de um alto nível de especialização para utilizá-la.</a:t>
            </a:r>
          </a:p>
          <a:p>
            <a:pPr algn="just" fontAlgn="auto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3800" b="1" u="sng" dirty="0">
                <a:solidFill>
                  <a:srgbClr val="0070C0"/>
                </a:solidFill>
              </a:rPr>
              <a:t>Limitações</a:t>
            </a:r>
            <a:r>
              <a:rPr lang="pt-BR" sz="3800" dirty="0"/>
              <a:t>: a) não pode ser representada onde múltiplas causas ocorrem simultaneamente para resultar nas consequências; b) pode simplificar demasiadamente situações complexas.</a:t>
            </a:r>
          </a:p>
          <a:p>
            <a:pPr marL="0" indent="0" algn="r" fontAlgn="auto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None/>
            </a:pPr>
            <a:r>
              <a:rPr lang="pt-BR" sz="1900" b="1" u="sng" dirty="0" smtClean="0"/>
              <a:t>Fonte</a:t>
            </a:r>
            <a:r>
              <a:rPr lang="pt-BR" sz="1900" dirty="0"/>
              <a:t>: ABNT NBR ISO/IEC 31010</a:t>
            </a:r>
            <a:r>
              <a:rPr lang="pt-BR" sz="1900" dirty="0" smtClean="0"/>
              <a:t>.</a:t>
            </a:r>
            <a:endParaRPr lang="pt-BR" sz="1900" dirty="0"/>
          </a:p>
        </p:txBody>
      </p:sp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SWOT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9755" y="6086961"/>
            <a:ext cx="11490960" cy="523220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“Concentre-se nos pontos fortes, reconheça as fraquezas, agarre as oportunidades</a:t>
            </a:r>
          </a:p>
          <a:p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proteja-se contra as ameaças ” (Sun </a:t>
            </a:r>
            <a:r>
              <a:rPr lang="pt-BR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Tzu</a:t>
            </a:r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544 a.C. – 496 a.C.).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5" y="1421632"/>
            <a:ext cx="6275015" cy="4608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4"/>
          <a:stretch/>
        </p:blipFill>
        <p:spPr>
          <a:xfrm rot="166609">
            <a:off x="6873485" y="1490644"/>
            <a:ext cx="4965561" cy="44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7546" y="214322"/>
            <a:ext cx="11546006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r>
              <a:rPr lang="pt-B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“Independência ou morte” </a:t>
            </a:r>
            <a:r>
              <a:rPr lang="pt-BR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1886-88), </a:t>
            </a:r>
            <a:r>
              <a:rPr lang="pt-BR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Pedro </a:t>
            </a:r>
            <a:r>
              <a:rPr lang="pt-B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Américo,</a:t>
            </a:r>
          </a:p>
          <a:p>
            <a:pPr algn="ctr"/>
            <a:r>
              <a:rPr lang="pt-B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Museu Paulista (Museu </a:t>
            </a:r>
            <a:r>
              <a:rPr lang="pt-BR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pt-B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Ipiranga)</a:t>
            </a:r>
            <a:endParaRPr lang="pt-BR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07" y="1674443"/>
            <a:ext cx="7193619" cy="4032448"/>
          </a:xfrm>
          <a:prstGeom prst="rect">
            <a:avLst/>
          </a:prstGeom>
        </p:spPr>
      </p:pic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type="clipArt" sz="half" idx="4294967295"/>
            <p:extLst>
              <p:ext uri="{D42A27DB-BD31-4B8C-83A1-F6EECF244321}">
                <p14:modId xmlns:p14="http://schemas.microsoft.com/office/powerpoint/2010/main" val="3888480454"/>
              </p:ext>
            </p:extLst>
          </p:nvPr>
        </p:nvGraphicFramePr>
        <p:xfrm>
          <a:off x="305913" y="1431576"/>
          <a:ext cx="7429501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36" name="Documento" r:id="rId3" imgW="5640840" imgH="2702520" progId="Word.Document.8">
                  <p:embed/>
                </p:oleObj>
              </mc:Choice>
              <mc:Fallback>
                <p:oleObj name="Documento" r:id="rId3" imgW="5640840" imgH="27025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3" y="1431576"/>
                        <a:ext cx="7429501" cy="519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28" name="Rectangle 205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40016" y="1750980"/>
            <a:ext cx="5040560" cy="2902156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pt-BR" sz="2800" dirty="0"/>
              <a:t>É um acrônimo formado pelas palavras inglesas:</a:t>
            </a:r>
            <a:r>
              <a:rPr lang="pt-BR" sz="2800" b="1" dirty="0"/>
              <a:t>		</a:t>
            </a:r>
          </a:p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r>
              <a:rPr lang="pt-BR" sz="2800" i="1" dirty="0"/>
              <a:t> </a:t>
            </a:r>
            <a:r>
              <a:rPr lang="pt-BR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pt-BR" sz="2800" i="1" dirty="0"/>
              <a:t>  </a:t>
            </a:r>
            <a:r>
              <a:rPr lang="pt-BR" sz="2800" b="1" i="1" dirty="0" err="1"/>
              <a:t>trengths</a:t>
            </a:r>
            <a:r>
              <a:rPr lang="pt-BR" sz="2800" b="1" dirty="0"/>
              <a:t> - </a:t>
            </a:r>
            <a:r>
              <a:rPr lang="pt-BR" sz="2800" b="1" dirty="0">
                <a:solidFill>
                  <a:srgbClr val="0070C0"/>
                </a:solidFill>
              </a:rPr>
              <a:t>forças</a:t>
            </a:r>
          </a:p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r>
              <a:rPr lang="pt-BR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pt-BR" sz="2800" i="1" dirty="0">
                <a:solidFill>
                  <a:schemeClr val="accent1"/>
                </a:solidFill>
              </a:rPr>
              <a:t> </a:t>
            </a:r>
            <a:r>
              <a:rPr lang="pt-BR" sz="2800" b="1" i="1" dirty="0" err="1"/>
              <a:t>eaknesses</a:t>
            </a:r>
            <a:r>
              <a:rPr lang="pt-BR" sz="2800" b="1" dirty="0"/>
              <a:t> - </a:t>
            </a:r>
            <a:r>
              <a:rPr lang="pt-BR" sz="2800" b="1" dirty="0">
                <a:solidFill>
                  <a:srgbClr val="0070C0"/>
                </a:solidFill>
              </a:rPr>
              <a:t>fraquezas</a:t>
            </a:r>
          </a:p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r>
              <a:rPr lang="pt-BR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pt-BR" sz="2800" i="1" dirty="0">
                <a:solidFill>
                  <a:schemeClr val="accent1"/>
                </a:solidFill>
              </a:rPr>
              <a:t> </a:t>
            </a:r>
            <a:r>
              <a:rPr lang="pt-BR" sz="2800" b="1" i="1" dirty="0" err="1"/>
              <a:t>pportunities</a:t>
            </a:r>
            <a:r>
              <a:rPr lang="pt-BR" sz="2800" b="1" dirty="0"/>
              <a:t> - </a:t>
            </a:r>
            <a:r>
              <a:rPr lang="pt-BR" sz="2800" b="1" dirty="0">
                <a:solidFill>
                  <a:srgbClr val="0070C0"/>
                </a:solidFill>
              </a:rPr>
              <a:t>oportunidades</a:t>
            </a:r>
          </a:p>
          <a:p>
            <a:pPr>
              <a:lnSpc>
                <a:spcPct val="90000"/>
              </a:lnSpc>
              <a:buClr>
                <a:srgbClr val="0070C0"/>
              </a:buClr>
              <a:defRPr/>
            </a:pPr>
            <a:r>
              <a:rPr lang="pt-BR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pt-BR" sz="2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t-BR" sz="2800" b="1" i="1" dirty="0" err="1"/>
              <a:t>hreats</a:t>
            </a:r>
            <a:r>
              <a:rPr lang="pt-BR" sz="2800" b="1" dirty="0"/>
              <a:t> - </a:t>
            </a:r>
            <a:r>
              <a:rPr lang="pt-BR" sz="2800" b="1" dirty="0">
                <a:solidFill>
                  <a:srgbClr val="0070C0"/>
                </a:solidFill>
              </a:rPr>
              <a:t>ameaças</a:t>
            </a:r>
            <a:endParaRPr lang="pt-BR" sz="2800" dirty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significa SWOT?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382592" y="1281096"/>
            <a:ext cx="11490960" cy="4604743"/>
          </a:xfrm>
        </p:spPr>
        <p:txBody>
          <a:bodyPr>
            <a:normAutofit lnSpcReduction="10000"/>
          </a:bodyPr>
          <a:lstStyle/>
          <a:p>
            <a:pPr algn="just" eaLnBrk="1" hangingPunct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600" dirty="0"/>
              <a:t>Integra, também, as metodologias de planejamento estratégico organizacional e/ou de diagnóstico ambiental em auditoria de natureza operacional (</a:t>
            </a:r>
            <a:r>
              <a:rPr lang="pt-BR" sz="2600" dirty="0" err="1"/>
              <a:t>ANOp</a:t>
            </a:r>
            <a:r>
              <a:rPr lang="pt-BR" sz="2600" dirty="0"/>
              <a:t> ou AEPG).</a:t>
            </a:r>
          </a:p>
          <a:p>
            <a:pPr algn="just" eaLnBrk="1" hangingPunct="1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 algn="just" eaLnBrk="1" hangingPunct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600" dirty="0"/>
              <a:t>Ferramenta facilitadora do </a:t>
            </a:r>
            <a:r>
              <a:rPr lang="pt-BR" sz="2600" b="1" dirty="0">
                <a:solidFill>
                  <a:srgbClr val="0070C0"/>
                </a:solidFill>
              </a:rPr>
              <a:t>diagnóstico organizacional</a:t>
            </a:r>
            <a:r>
              <a:rPr lang="en-US" sz="2600" dirty="0"/>
              <a:t>.</a:t>
            </a:r>
          </a:p>
          <a:p>
            <a:pPr algn="just" eaLnBrk="1" hangingPunct="1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n-US" sz="800" dirty="0"/>
          </a:p>
          <a:p>
            <a:pPr algn="just" eaLnBrk="1" hangingPunct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600" dirty="0"/>
              <a:t>Ferramenta para organizar opiniões sobre o ambiente no qual opera a organização (diagnóstico ambiental).</a:t>
            </a:r>
          </a:p>
          <a:p>
            <a:pPr algn="just" eaLnBrk="1" hangingPunct="1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 algn="just" eaLnBrk="1" hangingPunct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600" dirty="0"/>
              <a:t>Facilita na </a:t>
            </a:r>
            <a:r>
              <a:rPr lang="pt-BR" sz="2600" b="1" dirty="0">
                <a:solidFill>
                  <a:srgbClr val="0070C0"/>
                </a:solidFill>
              </a:rPr>
              <a:t>identificação</a:t>
            </a:r>
            <a:r>
              <a:rPr lang="pt-BR" sz="2600" dirty="0"/>
              <a:t> e na organização </a:t>
            </a:r>
            <a:r>
              <a:rPr lang="pt-BR" sz="2600" b="1" dirty="0">
                <a:solidFill>
                  <a:srgbClr val="0070C0"/>
                </a:solidFill>
              </a:rPr>
              <a:t>de eventos de risco</a:t>
            </a:r>
            <a:r>
              <a:rPr lang="pt-BR" sz="2600" b="1" dirty="0"/>
              <a:t> </a:t>
            </a:r>
            <a:r>
              <a:rPr lang="pt-BR" sz="2600" dirty="0"/>
              <a:t>que possam gerar perdas e que estão intrinsecamente associados a oportunidades e ameaças.</a:t>
            </a:r>
          </a:p>
          <a:p>
            <a:pPr algn="just" eaLnBrk="1" hangingPunct="1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 algn="just" eaLnBrk="1" hangingPunct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600" dirty="0"/>
              <a:t>Facilita </a:t>
            </a:r>
            <a:r>
              <a:rPr lang="pt-BR" sz="2600" i="1" dirty="0"/>
              <a:t>insights</a:t>
            </a:r>
            <a:r>
              <a:rPr lang="pt-BR" sz="2600" dirty="0"/>
              <a:t> sobre possibilidades para o tratamento de riscos (cruzamento de fatores internos e externos).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SWOT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4899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755019151"/>
              </p:ext>
            </p:extLst>
          </p:nvPr>
        </p:nvGraphicFramePr>
        <p:xfrm>
          <a:off x="2195513" y="907525"/>
          <a:ext cx="7800975" cy="5394960"/>
        </p:xfrm>
        <a:graphic>
          <a:graphicData uri="http://schemas.openxmlformats.org/drawingml/2006/table">
            <a:tbl>
              <a:tblPr/>
              <a:tblGrid>
                <a:gridCol w="3900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04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Ambiente Interno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Ambiente Externo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35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Forças</a:t>
                      </a:r>
                      <a:r>
                        <a:rPr kumimoji="1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: características internas que podem afetar de modo positivo o desempenho.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Oportunidades</a:t>
                      </a:r>
                      <a:r>
                        <a:rPr kumimoji="1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: características externas não controláveis com potencial para ajudar a melhorar o desempenho.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7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Fraquezas</a:t>
                      </a:r>
                      <a:r>
                        <a:rPr kumimoji="1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: características internas que podem inibir ou restringir o desempenho.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t-BR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Ameaças</a:t>
                      </a:r>
                      <a:r>
                        <a:rPr kumimoji="1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: características externas não controláveis que podem comprometer o desempenho.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2997" y="131402"/>
            <a:ext cx="11546006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do ambiente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7568" y="1358314"/>
            <a:ext cx="3497263" cy="469265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3366FF"/>
                </a:solidFill>
                <a:cs typeface="Times New Roman" pitchFamily="18" charset="0"/>
              </a:rPr>
              <a:t>AMBIENTE INTERNO</a:t>
            </a:r>
          </a:p>
          <a:p>
            <a:pPr algn="ctr" eaLnBrk="1" hangingPunct="1">
              <a:buFont typeface="Monotype Sorts" pitchFamily="2" charset="2"/>
              <a:buNone/>
            </a:pPr>
            <a:endParaRPr lang="pt-BR" sz="2600" b="1" dirty="0">
              <a:solidFill>
                <a:srgbClr val="3366FF"/>
              </a:solidFill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Clr>
                <a:srgbClr val="0070C0"/>
              </a:buClr>
            </a:pPr>
            <a:r>
              <a:rPr lang="pt-BR" sz="2800" b="1" dirty="0">
                <a:cs typeface="Times New Roman" pitchFamily="18" charset="0"/>
              </a:rPr>
              <a:t>Infraestrutura do serviço</a:t>
            </a:r>
          </a:p>
          <a:p>
            <a:pPr eaLnBrk="1" hangingPunct="1">
              <a:lnSpc>
                <a:spcPct val="110000"/>
              </a:lnSpc>
              <a:buClr>
                <a:srgbClr val="0070C0"/>
              </a:buClr>
            </a:pPr>
            <a:r>
              <a:rPr lang="pt-BR" sz="2800" b="1" dirty="0">
                <a:cs typeface="Times New Roman" pitchFamily="18" charset="0"/>
              </a:rPr>
              <a:t>Sistema de planejamento</a:t>
            </a:r>
          </a:p>
          <a:p>
            <a:pPr eaLnBrk="1" hangingPunct="1">
              <a:lnSpc>
                <a:spcPct val="150000"/>
              </a:lnSpc>
              <a:buClr>
                <a:srgbClr val="0070C0"/>
              </a:buClr>
            </a:pPr>
            <a:r>
              <a:rPr lang="pt-BR" sz="2800" b="1" dirty="0">
                <a:cs typeface="Times New Roman" pitchFamily="18" charset="0"/>
              </a:rPr>
              <a:t>Controle de custos</a:t>
            </a:r>
          </a:p>
          <a:p>
            <a:pPr eaLnBrk="1" hangingPunct="1">
              <a:lnSpc>
                <a:spcPct val="150000"/>
              </a:lnSpc>
              <a:buClr>
                <a:srgbClr val="0070C0"/>
              </a:buClr>
            </a:pPr>
            <a:r>
              <a:rPr lang="pt-BR" sz="2800" b="1" dirty="0">
                <a:cs typeface="Times New Roman" pitchFamily="18" charset="0"/>
              </a:rPr>
              <a:t>Recursos humanos</a:t>
            </a:r>
          </a:p>
          <a:p>
            <a:pPr eaLnBrk="1" hangingPunct="1">
              <a:buFont typeface="Monotype Sorts" pitchFamily="2" charset="2"/>
              <a:buNone/>
            </a:pPr>
            <a:endParaRPr lang="pt-BR" sz="2600" b="1" dirty="0"/>
          </a:p>
        </p:txBody>
      </p:sp>
      <p:sp>
        <p:nvSpPr>
          <p:cNvPr id="1127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00549" y="1358314"/>
            <a:ext cx="4141787" cy="401476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3366FF"/>
                </a:solidFill>
                <a:cs typeface="Times New Roman" pitchFamily="18" charset="0"/>
              </a:rPr>
              <a:t>AMBIENTE EXTERNO</a:t>
            </a:r>
          </a:p>
          <a:p>
            <a:pPr algn="ctr" eaLnBrk="1" hangingPunct="1">
              <a:buFont typeface="Monotype Sorts" pitchFamily="2" charset="2"/>
              <a:buNone/>
            </a:pPr>
            <a:endParaRPr lang="pt-BR" sz="2600" b="1" dirty="0">
              <a:solidFill>
                <a:srgbClr val="3366FF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70C0"/>
              </a:buClr>
            </a:pPr>
            <a:r>
              <a:rPr lang="pt-BR" sz="2800" b="1" dirty="0">
                <a:cs typeface="Times New Roman" pitchFamily="18" charset="0"/>
              </a:rPr>
              <a:t>Situação econômica</a:t>
            </a:r>
          </a:p>
          <a:p>
            <a:pPr eaLnBrk="1" hangingPunct="1">
              <a:lnSpc>
                <a:spcPct val="150000"/>
              </a:lnSpc>
              <a:buClr>
                <a:srgbClr val="0070C0"/>
              </a:buClr>
            </a:pPr>
            <a:r>
              <a:rPr lang="pt-BR" sz="2800" b="1" dirty="0">
                <a:cs typeface="Times New Roman" pitchFamily="18" charset="0"/>
              </a:rPr>
              <a:t>Situação política</a:t>
            </a:r>
          </a:p>
          <a:p>
            <a:pPr eaLnBrk="1" hangingPunct="1">
              <a:lnSpc>
                <a:spcPct val="150000"/>
              </a:lnSpc>
              <a:buClr>
                <a:srgbClr val="0070C0"/>
              </a:buClr>
            </a:pPr>
            <a:r>
              <a:rPr lang="pt-BR" sz="2800" b="1" dirty="0">
                <a:cs typeface="Times New Roman" pitchFamily="18" charset="0"/>
              </a:rPr>
              <a:t>Novas tecnologias</a:t>
            </a:r>
          </a:p>
          <a:p>
            <a:pPr eaLnBrk="1" hangingPunct="1">
              <a:lnSpc>
                <a:spcPct val="150000"/>
              </a:lnSpc>
              <a:buClr>
                <a:srgbClr val="0070C0"/>
              </a:buClr>
            </a:pPr>
            <a:r>
              <a:rPr lang="pt-BR" sz="2800" b="1" dirty="0">
                <a:cs typeface="Times New Roman" pitchFamily="18" charset="0"/>
              </a:rPr>
              <a:t>Ambiente Regulatório</a:t>
            </a:r>
          </a:p>
          <a:p>
            <a:pPr eaLnBrk="1" hangingPunct="1">
              <a:buClr>
                <a:schemeClr val="tx1"/>
              </a:buClr>
              <a:buFontTx/>
              <a:buChar char="o"/>
            </a:pPr>
            <a:endParaRPr lang="pt-BR" sz="2600" b="1" dirty="0">
              <a:cs typeface="Times New Roman" pitchFamily="18" charset="0"/>
            </a:endParaRPr>
          </a:p>
          <a:p>
            <a:pPr eaLnBrk="1" hangingPunct="1">
              <a:buFont typeface="Monotype Sorts" pitchFamily="2" charset="2"/>
              <a:buNone/>
            </a:pPr>
            <a:endParaRPr lang="pt-BR" sz="2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Exemplos de variáveis ambientais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5879976" y="1358314"/>
            <a:ext cx="0" cy="4321634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032423" y="2036203"/>
            <a:ext cx="8209913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068448" y="5679948"/>
            <a:ext cx="8209913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2018573" y="1373978"/>
            <a:ext cx="8209913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84032" y="2743964"/>
            <a:ext cx="5015552" cy="21000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600" i="1" dirty="0"/>
              <a:t>Iniciar com um brainstorming</a:t>
            </a:r>
            <a:r>
              <a:rPr lang="pt-BR" sz="2600" dirty="0"/>
              <a:t>; em um </a:t>
            </a:r>
            <a:r>
              <a:rPr lang="pt-BR" sz="2600" i="1" dirty="0" err="1"/>
              <a:t>flip-chart</a:t>
            </a:r>
            <a:r>
              <a:rPr lang="pt-BR" sz="2600" dirty="0"/>
              <a:t> (aspectos intuitivos).</a:t>
            </a: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600" dirty="0"/>
              <a:t>Utilizar um bloco de </a:t>
            </a:r>
            <a:r>
              <a:rPr lang="pt-BR" sz="2600" i="1" dirty="0"/>
              <a:t>post-it</a:t>
            </a:r>
            <a:r>
              <a:rPr lang="pt-BR" sz="2600" dirty="0"/>
              <a:t>, para preencher as colunas da matriz.</a:t>
            </a:r>
          </a:p>
          <a:p>
            <a:pPr marL="0" indent="0">
              <a:lnSpc>
                <a:spcPct val="90000"/>
              </a:lnSpc>
              <a:buNone/>
            </a:pPr>
            <a:endParaRPr lang="pt-BR" sz="2600" dirty="0"/>
          </a:p>
        </p:txBody>
      </p:sp>
      <p:pic>
        <p:nvPicPr>
          <p:cNvPr id="16390" name="Picture 5" descr="http://dalager.com/weblog/archives/image/swot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r:link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881188" y="1774250"/>
            <a:ext cx="4267200" cy="4114800"/>
          </a:xfrm>
        </p:spPr>
      </p:pic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3562350" y="14239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Dicas para a elaboração da SWOT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02045619"/>
              </p:ext>
            </p:extLst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SWOT x Riscos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7" y="908720"/>
            <a:ext cx="6067425" cy="27622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99656" y="9087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SWOT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9755" y="3664692"/>
            <a:ext cx="1149096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quadrante I </a:t>
            </a: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 a existência de potencialidade de ação ofensiva, ou capacidade ofensiva, apontando o quanto as forças podem ajudar a aproveitar as oportunidades do mercado. • 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quadrante II</a:t>
            </a:r>
            <a:r>
              <a:rPr lang="pt-BR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 o potencial da capacidade defensiva demonstrando o quanto o conjunto de forças está preparado para rechaçar as ameaças que se aproximam. • O </a:t>
            </a:r>
            <a:r>
              <a:rPr lang="pt-BR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quadrante III</a:t>
            </a:r>
            <a:r>
              <a:rPr lang="pt-BR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 o nível de debilidade da capacidade ofensiva indicando o quanto as fraquezas podem causar problemas para o aproveitamento das oportunidades. • O </a:t>
            </a:r>
            <a:r>
              <a:rPr lang="pt-BR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quadrante IV</a:t>
            </a:r>
            <a:r>
              <a:rPr lang="pt-B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 o nível de vulnerabilidade da organização indicando o quanto o conjunto de fraquezas pode amplificar o efeito das ameaças.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287753" y="2492896"/>
            <a:ext cx="1832985" cy="43204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138229" y="2476271"/>
            <a:ext cx="1867102" cy="432048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286853" y="2924945"/>
            <a:ext cx="1851376" cy="408745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109437" y="2885016"/>
            <a:ext cx="1895895" cy="455352"/>
          </a:xfrm>
          <a:prstGeom prst="rect">
            <a:avLst/>
          </a:prstGeom>
          <a:solidFill>
            <a:schemeClr val="accent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22997" y="131402"/>
            <a:ext cx="11546006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Cruzamento de fatores internos e externos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94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69" y="710127"/>
            <a:ext cx="7938462" cy="567692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735960" y="3140968"/>
            <a:ext cx="2145560" cy="1584176"/>
          </a:xfrm>
          <a:prstGeom prst="rect">
            <a:avLst/>
          </a:prstGeom>
          <a:solidFill>
            <a:schemeClr val="accent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881520" y="3140969"/>
            <a:ext cx="2088232" cy="1566639"/>
          </a:xfrm>
          <a:prstGeom prst="rect">
            <a:avLst/>
          </a:prstGeom>
          <a:solidFill>
            <a:srgbClr val="FFC00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735960" y="4707608"/>
            <a:ext cx="2145560" cy="1529705"/>
          </a:xfrm>
          <a:prstGeom prst="rect">
            <a:avLst/>
          </a:prstGeom>
          <a:solidFill>
            <a:srgbClr val="00B05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7881520" y="4698654"/>
            <a:ext cx="2088232" cy="1538659"/>
          </a:xfrm>
          <a:prstGeom prst="rect">
            <a:avLst/>
          </a:prstGeom>
          <a:solidFill>
            <a:schemeClr val="accent2">
              <a:lumMod val="75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trela de 8 pontas 5"/>
          <p:cNvSpPr/>
          <p:nvPr/>
        </p:nvSpPr>
        <p:spPr>
          <a:xfrm>
            <a:off x="6520708" y="3645024"/>
            <a:ext cx="576064" cy="576064"/>
          </a:xfrm>
          <a:prstGeom prst="star8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</a:t>
            </a:r>
          </a:p>
        </p:txBody>
      </p:sp>
      <p:sp>
        <p:nvSpPr>
          <p:cNvPr id="14" name="Estrela de 8 pontas 13"/>
          <p:cNvSpPr/>
          <p:nvPr/>
        </p:nvSpPr>
        <p:spPr>
          <a:xfrm>
            <a:off x="8637604" y="3648919"/>
            <a:ext cx="576064" cy="576064"/>
          </a:xfrm>
          <a:prstGeom prst="star8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II</a:t>
            </a:r>
          </a:p>
        </p:txBody>
      </p:sp>
      <p:sp>
        <p:nvSpPr>
          <p:cNvPr id="15" name="Estrela de 8 pontas 14"/>
          <p:cNvSpPr/>
          <p:nvPr/>
        </p:nvSpPr>
        <p:spPr>
          <a:xfrm>
            <a:off x="6511830" y="5179950"/>
            <a:ext cx="576064" cy="576064"/>
          </a:xfrm>
          <a:prstGeom prst="star8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III</a:t>
            </a:r>
          </a:p>
        </p:txBody>
      </p:sp>
      <p:sp>
        <p:nvSpPr>
          <p:cNvPr id="16" name="Estrela de 8 pontas 15"/>
          <p:cNvSpPr/>
          <p:nvPr/>
        </p:nvSpPr>
        <p:spPr>
          <a:xfrm>
            <a:off x="8637604" y="5215558"/>
            <a:ext cx="576064" cy="576064"/>
          </a:xfrm>
          <a:prstGeom prst="star8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IV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2997" y="131402"/>
            <a:ext cx="11546006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Exemplo do cruzamento de fatores internos e externos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546" y="1928813"/>
            <a:ext cx="11546005" cy="4171950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Identificação dos pontos fracos e ameaças a partir da análise SWOT. </a:t>
            </a:r>
          </a:p>
          <a:p>
            <a:pPr eaLnBrk="1" hangingPunct="1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 eaLnBrk="1" hangingPunct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Oficinas com gestores públicos e colaboradores.</a:t>
            </a:r>
          </a:p>
          <a:p>
            <a:pPr eaLnBrk="1" hangingPunct="1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 eaLnBrk="1" hangingPunct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i="1" dirty="0"/>
              <a:t>Benchmarking</a:t>
            </a:r>
            <a:r>
              <a:rPr lang="pt-BR" dirty="0"/>
              <a:t> de projetos externos semelhantes.</a:t>
            </a:r>
          </a:p>
          <a:p>
            <a:pPr lvl="1" eaLnBrk="1" hangingPunct="1">
              <a:buFont typeface="Monotype Sorts" pitchFamily="2" charset="2"/>
              <a:buNone/>
            </a:pPr>
            <a:endParaRPr lang="pt-BR" dirty="0"/>
          </a:p>
          <a:p>
            <a:pPr lvl="1" eaLnBrk="1" hangingPunct="1">
              <a:buFont typeface="Monotype Sorts" pitchFamily="2" charset="2"/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descobrir os riscos?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7546" y="5135059"/>
            <a:ext cx="11513797" cy="1055694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Reunir grupos de colaboradores que detenham conhecimentos suficientes para identificar o riscos (médios gerentes, preferencialmente), e estimular a imaginação a partir da tempestade de ideias (</a:t>
            </a:r>
            <a:r>
              <a:rPr lang="pt-BR" i="1" dirty="0"/>
              <a:t>brainstorming</a:t>
            </a:r>
            <a:r>
              <a:rPr lang="pt-BR" dirty="0"/>
              <a:t>).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3192" y="1537639"/>
            <a:ext cx="5761219" cy="3158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327546" y="708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Coleta de informações em oficina de trabalho (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workshop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470709"/>
            <a:ext cx="5457311" cy="3751901"/>
          </a:xfrm>
          <a:prstGeom prst="rect">
            <a:avLst/>
          </a:prstGeom>
        </p:spPr>
      </p:pic>
      <p:sp>
        <p:nvSpPr>
          <p:cNvPr id="10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68362"/>
              </p:ext>
            </p:extLst>
          </p:nvPr>
        </p:nvGraphicFramePr>
        <p:xfrm>
          <a:off x="338405" y="4162463"/>
          <a:ext cx="11546006" cy="194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1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1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21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70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637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8833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909542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68580" marR="68580"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/>
                          </a:solidFill>
                        </a:rPr>
                        <a:t>RISCO</a:t>
                      </a:r>
                    </a:p>
                    <a:p>
                      <a:pPr algn="ctr"/>
                      <a:r>
                        <a:rPr lang="pt-BR" sz="1700" dirty="0">
                          <a:solidFill>
                            <a:schemeClr val="bg2"/>
                          </a:solidFill>
                        </a:rPr>
                        <a:t>(eventos)</a:t>
                      </a:r>
                    </a:p>
                  </a:txBody>
                  <a:tcPr marL="68580" marR="68580"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/>
                          </a:solidFill>
                        </a:rPr>
                        <a:t>CAUSA(s)</a:t>
                      </a:r>
                    </a:p>
                    <a:p>
                      <a:pPr algn="ctr"/>
                      <a:r>
                        <a:rPr lang="pt-BR" sz="1800" dirty="0">
                          <a:solidFill>
                            <a:schemeClr val="bg2"/>
                          </a:solidFill>
                        </a:rPr>
                        <a:t>Fonte +</a:t>
                      </a:r>
                    </a:p>
                    <a:p>
                      <a:pPr algn="ctr"/>
                      <a:r>
                        <a:rPr lang="pt-BR" sz="1800" dirty="0" err="1">
                          <a:solidFill>
                            <a:schemeClr val="bg2"/>
                          </a:solidFill>
                        </a:rPr>
                        <a:t>vulnerabil</a:t>
                      </a:r>
                      <a:r>
                        <a:rPr lang="pt-BR" sz="1800" dirty="0">
                          <a:solidFill>
                            <a:schemeClr val="bg2"/>
                          </a:solidFill>
                        </a:rPr>
                        <a:t>.</a:t>
                      </a:r>
                    </a:p>
                  </a:txBody>
                  <a:tcPr marL="68580" marR="68580"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/>
                          </a:solidFill>
                        </a:rPr>
                        <a:t>EFEITO (consequência)</a:t>
                      </a:r>
                    </a:p>
                  </a:txBody>
                  <a:tcPr marL="68580" marR="68580"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/>
                          </a:solidFill>
                        </a:rPr>
                        <a:t>PROBABILIDADE</a:t>
                      </a:r>
                    </a:p>
                    <a:p>
                      <a:pPr algn="ctr"/>
                      <a:r>
                        <a:rPr lang="pt-BR" sz="1800" dirty="0">
                          <a:solidFill>
                            <a:schemeClr val="bg2"/>
                          </a:solidFill>
                        </a:rPr>
                        <a:t>(P)</a:t>
                      </a:r>
                    </a:p>
                    <a:p>
                      <a:pPr algn="ctr"/>
                      <a:r>
                        <a:rPr lang="pt-BR" sz="1800" dirty="0">
                          <a:solidFill>
                            <a:schemeClr val="bg2"/>
                          </a:solidFill>
                        </a:rPr>
                        <a:t>(1 a</a:t>
                      </a:r>
                      <a:r>
                        <a:rPr lang="pt-BR" sz="1800" baseline="0" dirty="0">
                          <a:solidFill>
                            <a:schemeClr val="bg2"/>
                          </a:solidFill>
                        </a:rPr>
                        <a:t> 5)</a:t>
                      </a:r>
                      <a:endParaRPr lang="pt-BR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/>
                          </a:solidFill>
                        </a:rPr>
                        <a:t>IMPACTO</a:t>
                      </a:r>
                    </a:p>
                    <a:p>
                      <a:pPr algn="ctr"/>
                      <a:r>
                        <a:rPr lang="pt-BR" sz="1800" dirty="0">
                          <a:solidFill>
                            <a:schemeClr val="bg2"/>
                          </a:solidFill>
                        </a:rPr>
                        <a:t>(I)</a:t>
                      </a:r>
                    </a:p>
                    <a:p>
                      <a:pPr algn="ctr"/>
                      <a:r>
                        <a:rPr lang="pt-BR" sz="1800" dirty="0">
                          <a:solidFill>
                            <a:schemeClr val="bg2"/>
                          </a:solidFill>
                        </a:rPr>
                        <a:t>(1 a 5)</a:t>
                      </a:r>
                    </a:p>
                    <a:p>
                      <a:pPr algn="ctr"/>
                      <a:endParaRPr lang="pt-BR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dirty="0">
                          <a:solidFill>
                            <a:schemeClr val="bg2"/>
                          </a:solidFill>
                        </a:rPr>
                        <a:t>RANKING</a:t>
                      </a:r>
                    </a:p>
                    <a:p>
                      <a:pPr algn="ctr"/>
                      <a:endParaRPr lang="pt-BR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/>
                          </a:solidFill>
                        </a:rPr>
                        <a:t>TRATAMENTO</a:t>
                      </a:r>
                    </a:p>
                    <a:p>
                      <a:pPr algn="ctr"/>
                      <a:r>
                        <a:rPr lang="pt-BR" sz="1800" dirty="0">
                          <a:solidFill>
                            <a:schemeClr val="bg2"/>
                          </a:solidFill>
                        </a:rPr>
                        <a:t>(controles associados)</a:t>
                      </a:r>
                    </a:p>
                  </a:txBody>
                  <a:tcPr marL="68580" marR="68580" marT="34290" marB="3429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pt-BR" sz="21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pt-BR" sz="21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Espaço Reservado para Conteúdo 1"/>
          <p:cNvSpPr txBox="1">
            <a:spLocks/>
          </p:cNvSpPr>
          <p:nvPr/>
        </p:nvSpPr>
        <p:spPr bwMode="auto">
          <a:xfrm>
            <a:off x="325781" y="838866"/>
            <a:ext cx="11546006" cy="284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algn="just">
              <a:spcBef>
                <a:spcPts val="450"/>
              </a:spcBef>
              <a:spcAft>
                <a:spcPts val="45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400" b="1" kern="0" dirty="0">
                <a:solidFill>
                  <a:srgbClr val="0070C0"/>
                </a:solidFill>
                <a:effectLst/>
                <a:latin typeface="Arial Narrow" pitchFamily="34" charset="0"/>
              </a:rPr>
              <a:t>Contexto</a:t>
            </a:r>
            <a:r>
              <a:rPr lang="pt-BR" sz="2400" b="1" kern="0" dirty="0"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</a:rPr>
              <a:t>/</a:t>
            </a:r>
            <a:r>
              <a:rPr lang="pt-BR" sz="2400" b="1" kern="0" dirty="0">
                <a:solidFill>
                  <a:srgbClr val="0070C0"/>
                </a:solidFill>
                <a:effectLst/>
                <a:latin typeface="Arial Narrow" pitchFamily="34" charset="0"/>
              </a:rPr>
              <a:t>Ambiência</a:t>
            </a:r>
            <a:r>
              <a:rPr lang="pt-BR" sz="2400" b="1" kern="0" dirty="0"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t-BR" sz="2400" b="1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</a:rPr>
              <a:t>(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</a:rPr>
              <a:t>situação hipotética para um pensar lógico e organizado sobre riscos operacionais</a:t>
            </a:r>
            <a:r>
              <a:rPr lang="pt-BR" sz="2400" b="1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</a:rPr>
              <a:t>): </a:t>
            </a:r>
            <a:r>
              <a:rPr lang="pt-BR" sz="2100" kern="0" dirty="0" smtClean="0">
                <a:effectLst/>
                <a:latin typeface="Arial Narrow" pitchFamily="34" charset="0"/>
              </a:rPr>
              <a:t>Você</a:t>
            </a:r>
            <a:r>
              <a:rPr lang="pt-BR" sz="2100" kern="0" dirty="0">
                <a:effectLst/>
                <a:latin typeface="Arial Narrow" pitchFamily="34" charset="0"/>
              </a:rPr>
              <a:t>, esposo(a) e dois filhos em idade escolar irão, de carro (Volkswagen Brasília, amarela, ano 1982), passar férias em hotel na cidade de </a:t>
            </a:r>
            <a:r>
              <a:rPr lang="pt-BR" sz="2100" kern="0" dirty="0" err="1">
                <a:effectLst/>
                <a:latin typeface="Arial Narrow" pitchFamily="34" charset="0"/>
              </a:rPr>
              <a:t>Salvador-BA</a:t>
            </a:r>
            <a:r>
              <a:rPr lang="pt-BR" sz="2100" kern="0" dirty="0">
                <a:effectLst/>
                <a:latin typeface="Arial Narrow" pitchFamily="34" charset="0"/>
              </a:rPr>
              <a:t>, no mês de julho </a:t>
            </a:r>
            <a:r>
              <a:rPr lang="pt-BR" sz="2100" dirty="0">
                <a:effectLst/>
                <a:latin typeface="Arial Narrow" pitchFamily="34" charset="0"/>
              </a:rPr>
              <a:t>(média de 203 mm de chuva</a:t>
            </a:r>
            <a:r>
              <a:rPr lang="pt-BR" sz="2100" dirty="0" smtClean="0">
                <a:effectLst/>
                <a:latin typeface="Arial Narrow" pitchFamily="34" charset="0"/>
              </a:rPr>
              <a:t>)</a:t>
            </a:r>
            <a:r>
              <a:rPr lang="pt-BR" sz="2100" kern="0" dirty="0" smtClean="0">
                <a:effectLst/>
                <a:latin typeface="Arial Narrow" pitchFamily="34" charset="0"/>
              </a:rPr>
              <a:t>. </a:t>
            </a:r>
            <a:r>
              <a:rPr lang="pt-BR" sz="2100" dirty="0" smtClean="0">
                <a:effectLst/>
                <a:latin typeface="Arial Narrow" pitchFamily="34" charset="0"/>
              </a:rPr>
              <a:t>Agora</a:t>
            </a:r>
            <a:r>
              <a:rPr lang="pt-BR" sz="2100" dirty="0">
                <a:effectLst/>
                <a:latin typeface="Arial Narrow" pitchFamily="34" charset="0"/>
              </a:rPr>
              <a:t>, o grupo/dupla já dispõe do diagnóstico dos riscos, cujo ranqueamento foi obtido a partir de um processo lógico-racional (intuitivamente sofisticado) de avaliação por parte dos membros do grupo. Isto posto, </a:t>
            </a:r>
            <a:r>
              <a:rPr lang="pt-BR" sz="2100" kern="0" dirty="0">
                <a:effectLst/>
                <a:latin typeface="Arial Narrow" pitchFamily="34" charset="0"/>
              </a:rPr>
              <a:t>preencha a última coluna da já conhecida matriz de riscos, sobre o tratamento a ser dados aos riscos a partir de controles preventivos associados</a:t>
            </a:r>
            <a:r>
              <a:rPr lang="pt-BR" sz="2100" b="1" kern="0" dirty="0">
                <a:solidFill>
                  <a:schemeClr val="accent3">
                    <a:lumMod val="50000"/>
                  </a:schemeClr>
                </a:solidFill>
                <a:effectLst/>
                <a:latin typeface="Arial Narrow" pitchFamily="34" charset="0"/>
              </a:rPr>
              <a:t>*</a:t>
            </a:r>
            <a:r>
              <a:rPr lang="pt-BR" sz="2100" kern="0" dirty="0">
                <a:effectLst/>
                <a:latin typeface="Arial Narrow" pitchFamily="34" charset="0"/>
              </a:rPr>
              <a:t>, principalmente. Lembre-se de que o tratamento tem que focar a causa, tratando-se de controle preventivo </a:t>
            </a:r>
            <a:r>
              <a:rPr lang="pt-BR" sz="2100" kern="0" dirty="0" smtClean="0">
                <a:effectLst/>
                <a:latin typeface="Arial Narrow" pitchFamily="34" charset="0"/>
              </a:rPr>
              <a:t>mitigador de um evento de risco operacional!</a:t>
            </a:r>
            <a:endParaRPr lang="pt-BR" sz="2100" kern="0" dirty="0">
              <a:effectLst/>
              <a:latin typeface="Arial Narrow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67409" y="3764062"/>
            <a:ext cx="1368152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2"/>
                </a:solidFill>
              </a:rPr>
              <a:t>Identificação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135561" y="3749767"/>
            <a:ext cx="3384375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2"/>
                </a:solidFill>
              </a:rPr>
              <a:t>Análise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286349" y="3747437"/>
            <a:ext cx="1584176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2"/>
                </a:solidFill>
              </a:rPr>
              <a:t>Resposta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38405" y="100994"/>
            <a:ext cx="11546006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Exercício em grupo/dupla (3ª parte) – Resposta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519936" y="3744233"/>
            <a:ext cx="3312368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2"/>
                </a:solidFill>
              </a:rPr>
              <a:t>Avaliação/Quantificação</a:t>
            </a:r>
            <a:endParaRPr lang="pt-BR" sz="1600" b="1" dirty="0">
              <a:solidFill>
                <a:schemeClr val="bg2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832304" y="3738926"/>
            <a:ext cx="1440160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2"/>
                </a:solidFill>
              </a:rPr>
              <a:t>Diagnóstico</a:t>
            </a:r>
          </a:p>
        </p:txBody>
      </p:sp>
      <p:sp>
        <p:nvSpPr>
          <p:cNvPr id="20" name="Seta para a direita 19"/>
          <p:cNvSpPr/>
          <p:nvPr/>
        </p:nvSpPr>
        <p:spPr>
          <a:xfrm rot="16200000">
            <a:off x="10754401" y="6213575"/>
            <a:ext cx="648072" cy="43204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25781" y="6413446"/>
            <a:ext cx="1046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*</a:t>
            </a:r>
            <a:r>
              <a:rPr lang="pt-BR" dirty="0"/>
              <a:t> </a:t>
            </a:r>
            <a:r>
              <a:rPr lang="pt-BR" u="sng" dirty="0"/>
              <a:t>4</a:t>
            </a:r>
            <a:r>
              <a:rPr lang="pt-BR" dirty="0"/>
              <a:t> </a:t>
            </a:r>
            <a:r>
              <a:rPr lang="pt-BR" u="sng" dirty="0"/>
              <a:t>formas</a:t>
            </a:r>
            <a:r>
              <a:rPr lang="pt-BR" dirty="0"/>
              <a:t> </a:t>
            </a:r>
            <a:r>
              <a:rPr lang="pt-BR" u="sng" dirty="0"/>
              <a:t>de</a:t>
            </a:r>
            <a:r>
              <a:rPr lang="pt-BR" dirty="0"/>
              <a:t> </a:t>
            </a:r>
            <a:r>
              <a:rPr lang="pt-BR" u="sng" dirty="0"/>
              <a:t>tratamento</a:t>
            </a:r>
            <a:r>
              <a:rPr lang="pt-BR" dirty="0"/>
              <a:t> – evitar; transferir; aceitar/reter ou </a:t>
            </a:r>
            <a:r>
              <a:rPr lang="pt-BR" dirty="0">
                <a:solidFill>
                  <a:srgbClr val="0070C0"/>
                </a:solidFill>
              </a:rPr>
              <a:t>mitigar pela via dos controles internos</a:t>
            </a:r>
            <a:r>
              <a:rPr lang="pt-BR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899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7547" y="1407269"/>
            <a:ext cx="11523168" cy="4680520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i="1" u="sng" dirty="0">
                <a:solidFill>
                  <a:srgbClr val="0070C0"/>
                </a:solidFill>
              </a:rPr>
              <a:t>Brainstorming</a:t>
            </a:r>
            <a:r>
              <a:rPr lang="pt-BR" sz="2800" dirty="0"/>
              <a:t>: “obtenção de uma lista dos riscos a partir de uma reunião com equipe multidisciplinar representando setores e competências diferentes da organização, com o apoio de um facilitador, com objetivo de identificar riscos” (Guia de Orientação para o Gerenciamento de Riscos, MPOG, 2013).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900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Utilização em conjunto, ou como parte, de outros métodos de obtenção de percepções de cunho qualitativo.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900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“Particularmente útil ao identificar os riscos de novas tecnologias” (ABNT NBR ISO/IEC 31010).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Fácil aplicação no ambiente corporativo.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Cuidado com o domínio de certos grupos sobre os demais participantes (necessita de habilidade de condução por parte do facilitador).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Coleta de informações (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brainstorming -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tempestade de ideias)</a:t>
            </a: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Pontos fortes e limitações do 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brainstorming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7546" y="1322726"/>
            <a:ext cx="11521280" cy="500719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600" b="1" u="sng" dirty="0">
                <a:solidFill>
                  <a:srgbClr val="0070C0"/>
                </a:solidFill>
              </a:rPr>
              <a:t>Pontos</a:t>
            </a:r>
            <a:r>
              <a:rPr lang="pt-BR" sz="2600" b="1" dirty="0">
                <a:solidFill>
                  <a:srgbClr val="0070C0"/>
                </a:solidFill>
              </a:rPr>
              <a:t> </a:t>
            </a:r>
            <a:r>
              <a:rPr lang="pt-BR" sz="2600" b="1" u="sng" dirty="0">
                <a:solidFill>
                  <a:srgbClr val="0070C0"/>
                </a:solidFill>
              </a:rPr>
              <a:t>fortes</a:t>
            </a:r>
            <a:r>
              <a:rPr lang="pt-BR" sz="2600" dirty="0"/>
              <a:t>: a) incentivo à imaginação, que ajuda a identificar novos riscos e soluções inovadoras; b) envolvimento das partes interessadas chave e, consequentemente, auxílio à comunicação global; c) relativamente rápida e fácil preparação.</a:t>
            </a:r>
          </a:p>
          <a:p>
            <a:pPr algn="just" fontAlgn="auto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600" b="1" u="sng" dirty="0">
                <a:solidFill>
                  <a:srgbClr val="0070C0"/>
                </a:solidFill>
              </a:rPr>
              <a:t>Limitações</a:t>
            </a:r>
            <a:r>
              <a:rPr lang="pt-BR" sz="2600" dirty="0"/>
              <a:t>: a) participantes podem não ter a habilidade e conhecimento para serem eficazes contribuidores; b) uma vez que é relativamente não-estruturado, é difícil demonstrar que o processo foi abrangente, por exemplo, que todos os riscos potenciais foram identificados; c) pode haver dinâmicas de grupo particulares onde algumas pessoas com ideias valiosas permanecem quietas enquanto outras dominam a discussão. Isso pode ser superado por </a:t>
            </a:r>
            <a:r>
              <a:rPr lang="pt-BR" sz="2600" i="1" dirty="0"/>
              <a:t>brainstorming</a:t>
            </a:r>
            <a:r>
              <a:rPr lang="pt-BR" sz="2600" dirty="0"/>
              <a:t> em computador utilizando um fórum de discussão (podendo ter participações anônimas, inclusive, no intuito de impedir que questões pessoais ou políticas dificultem o livre fluxo de ideias).</a:t>
            </a:r>
          </a:p>
          <a:p>
            <a:pPr marL="0" indent="0" algn="r" fontAlgn="auto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None/>
            </a:pPr>
            <a:r>
              <a:rPr lang="pt-BR" sz="1900" b="1" u="sng" dirty="0" smtClean="0"/>
              <a:t>Fonte</a:t>
            </a:r>
            <a:r>
              <a:rPr lang="pt-BR" sz="1900" dirty="0"/>
              <a:t>: ABNT NBR ISO/IEC 31010</a:t>
            </a:r>
            <a:r>
              <a:rPr lang="pt-BR" sz="1900" dirty="0" smtClean="0"/>
              <a:t>.</a:t>
            </a:r>
            <a:endParaRPr lang="pt-BR" sz="1900" dirty="0"/>
          </a:p>
        </p:txBody>
      </p:sp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520788"/>
            <a:ext cx="11521280" cy="4536504"/>
          </a:xfrm>
        </p:spPr>
        <p:txBody>
          <a:bodyPr>
            <a:normAutofit fontScale="92500"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b="1" u="sng" dirty="0">
                <a:solidFill>
                  <a:srgbClr val="0070C0"/>
                </a:solidFill>
              </a:rPr>
              <a:t>Entrevistas</a:t>
            </a:r>
            <a:r>
              <a:rPr lang="pt-BR" dirty="0"/>
              <a:t>: “entrevistar as partes interessadas e os especialistas com o objetivo de identificar riscos” (Guia de Orientação para o Gerenciamento de Riscos, MPOG, 2013).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Entrevistas estruturadas ou semiestruturadas.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Quando é necessária uma visão externa sobre determinados aspectos.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Existem, todavia, especialistas internos.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Identificar especialistas = chave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Entrevistas com especialistas (opinião especializada)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587288"/>
            <a:ext cx="11521280" cy="453650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400" b="1" u="sng" dirty="0">
                <a:solidFill>
                  <a:srgbClr val="0070C0"/>
                </a:solidFill>
              </a:rPr>
              <a:t>Pontos</a:t>
            </a:r>
            <a:r>
              <a:rPr lang="pt-BR" sz="2400" b="1" dirty="0">
                <a:solidFill>
                  <a:srgbClr val="0070C0"/>
                </a:solidFill>
              </a:rPr>
              <a:t> </a:t>
            </a:r>
            <a:r>
              <a:rPr lang="pt-BR" sz="2400" b="1" u="sng" dirty="0">
                <a:solidFill>
                  <a:srgbClr val="0070C0"/>
                </a:solidFill>
              </a:rPr>
              <a:t>fortes</a:t>
            </a:r>
            <a:r>
              <a:rPr lang="pt-BR" sz="2400" dirty="0"/>
              <a:t>: a) permitem às pessoas tempo para refletir sobre uma questão; b) a comunicação pessoa-a-pessoa pode permitir considerações mais aprofundadas das questões; c) permitem envolvimento de maior número de partes interessadas do que o </a:t>
            </a:r>
            <a:r>
              <a:rPr lang="pt-BR" sz="2400" i="1" dirty="0"/>
              <a:t>brainstorming</a:t>
            </a:r>
            <a:r>
              <a:rPr lang="pt-BR" sz="2400" dirty="0"/>
              <a:t> (grupo relativamente pequeno).</a:t>
            </a:r>
          </a:p>
          <a:p>
            <a:pPr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400" b="1" u="sng" dirty="0">
                <a:solidFill>
                  <a:srgbClr val="0070C0"/>
                </a:solidFill>
              </a:rPr>
              <a:t>Limitações</a:t>
            </a:r>
            <a:r>
              <a:rPr lang="pt-BR" sz="2400" dirty="0"/>
              <a:t>: a) é dispendiosa, em termos de tempo (para o facilitador), a obtenção de opiniões múltiplas desta forma; b) vieses são tolerados e não removidos por meio de discussão em grupo; c) o desencadeamento da imaginação, que é uma característica do </a:t>
            </a:r>
            <a:r>
              <a:rPr lang="pt-BR" sz="2400" i="1" dirty="0"/>
              <a:t>brainstorming</a:t>
            </a:r>
            <a:r>
              <a:rPr lang="pt-BR" sz="2400" dirty="0"/>
              <a:t>, pode não ser atingido.</a:t>
            </a:r>
          </a:p>
          <a:p>
            <a:pPr algn="just">
              <a:lnSpc>
                <a:spcPct val="13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0" indent="0" algn="r">
              <a:lnSpc>
                <a:spcPct val="130000"/>
              </a:lnSpc>
              <a:buClr>
                <a:srgbClr val="0070C0"/>
              </a:buClr>
              <a:buNone/>
            </a:pPr>
            <a:r>
              <a:rPr lang="pt-BR" sz="1400" b="1" u="sng" dirty="0"/>
              <a:t>Fonte</a:t>
            </a:r>
            <a:r>
              <a:rPr lang="pt-BR" sz="1400" dirty="0"/>
              <a:t>: ABNT NBR ISO/IEC 31010.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Pontos fortes e limitações das entrevistas estruturadas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8774" y="1554677"/>
            <a:ext cx="5502839" cy="4533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Diagrama a partir do mapeamento de processos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6524"/>
          <a:stretch/>
        </p:blipFill>
        <p:spPr>
          <a:xfrm>
            <a:off x="364478" y="1550346"/>
            <a:ext cx="4915157" cy="4392488"/>
          </a:xfrm>
          <a:prstGeom prst="rect">
            <a:avLst/>
          </a:prstGeom>
        </p:spPr>
      </p:pic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7546" y="1844825"/>
            <a:ext cx="11546006" cy="4281339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Um processo é um grupo de atividades realizadas numa sequência determinada, a partir do qual se produz um bem ou um serviço.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Conjunto de atividades onde há uma entrada, uma transformação, e uma saída.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é um processo de trabalho?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55" y="1600201"/>
            <a:ext cx="11490959" cy="4525963"/>
          </a:xfrm>
        </p:spPr>
        <p:txBody>
          <a:bodyPr/>
          <a:lstStyle/>
          <a:p>
            <a:endParaRPr lang="pt-BR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Tudo que é realizado nas organizações está compreendido em um processo de trabalho.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Por intermédio desses processos é que se passa a conhecer, em profundidade, o funcionamento da organização, o programa de governo, o projeto, etc.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Importância dos processos de trabalho para os gestores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Ferramenta que possibilita a representação gráfica de um processo de trabalho.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Muito utilizado na melhoria de processos internos em organizações pública e privadas. 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Possibilita uma análise de risco mais profunda e detalhada.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Diagrama mapa de processo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327546" y="1967350"/>
            <a:ext cx="11546006" cy="3638550"/>
          </a:xfrm>
        </p:spPr>
        <p:txBody>
          <a:bodyPr vert="horz" lIns="90488" tIns="44450" rIns="90488" bIns="44450" rtlCol="0" anchor="ctr" anchorCtr="1">
            <a:normAutofit/>
          </a:bodyPr>
          <a:lstStyle/>
          <a:p>
            <a:pPr algn="just" eaLnBrk="1" hangingPunct="1">
              <a:lnSpc>
                <a:spcPct val="85000"/>
              </a:lnSpc>
              <a:spcBef>
                <a:spcPct val="55000"/>
              </a:spcBef>
              <a:spcAft>
                <a:spcPct val="600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3300" dirty="0">
                <a:solidFill>
                  <a:srgbClr val="0070C0"/>
                </a:solidFill>
              </a:rPr>
              <a:t>Como está sendo realizado</a:t>
            </a:r>
            <a:r>
              <a:rPr lang="pt-BR" sz="3300" dirty="0"/>
              <a:t> (processo real).</a:t>
            </a:r>
          </a:p>
          <a:p>
            <a:pPr algn="just" eaLnBrk="1" hangingPunct="1">
              <a:lnSpc>
                <a:spcPct val="85000"/>
              </a:lnSpc>
              <a:spcBef>
                <a:spcPct val="55000"/>
              </a:spcBef>
              <a:spcAft>
                <a:spcPct val="600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3300" dirty="0">
                <a:solidFill>
                  <a:srgbClr val="0070C0"/>
                </a:solidFill>
              </a:rPr>
              <a:t>Como deve ser realizado</a:t>
            </a:r>
            <a:r>
              <a:rPr lang="pt-BR" sz="3300" dirty="0"/>
              <a:t> (processo segundo as normas).</a:t>
            </a:r>
          </a:p>
          <a:p>
            <a:pPr algn="just" eaLnBrk="1" hangingPunct="1">
              <a:lnSpc>
                <a:spcPct val="85000"/>
              </a:lnSpc>
              <a:spcBef>
                <a:spcPct val="55000"/>
              </a:spcBef>
              <a:spcAft>
                <a:spcPct val="600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3300" dirty="0"/>
              <a:t> </a:t>
            </a:r>
            <a:r>
              <a:rPr lang="pt-BR" sz="3300" dirty="0">
                <a:solidFill>
                  <a:srgbClr val="0070C0"/>
                </a:solidFill>
              </a:rPr>
              <a:t>Forma recomendada</a:t>
            </a:r>
            <a:r>
              <a:rPr lang="pt-BR" sz="3300" dirty="0"/>
              <a:t> (processo ideal, pois às vezes as normas estão desatualizadas).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Tipos mapas de processo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01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91" name="Rectangle 7"/>
          <p:cNvSpPr>
            <a:spLocks noGrp="1" noChangeArrowheads="1"/>
          </p:cNvSpPr>
          <p:nvPr>
            <p:ph idx="1"/>
          </p:nvPr>
        </p:nvSpPr>
        <p:spPr>
          <a:xfrm>
            <a:off x="359755" y="1541462"/>
            <a:ext cx="11513797" cy="3759746"/>
          </a:xfrm>
        </p:spPr>
        <p:txBody>
          <a:bodyPr>
            <a:normAutofit/>
          </a:bodyPr>
          <a:lstStyle/>
          <a:p>
            <a:pPr algn="just"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900" dirty="0"/>
              <a:t>O exame detalhado de processos de trabalho pode tomar bastante tempo do analista e, portanto, ser caro! </a:t>
            </a:r>
          </a:p>
          <a:p>
            <a:pPr algn="just"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900" dirty="0"/>
              <a:t>Custo x benefício</a:t>
            </a:r>
          </a:p>
          <a:p>
            <a:pPr algn="just"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900" dirty="0"/>
              <a:t>Inventário de riscos depende da identificação dos processos; não necessariamente do mapeamento  de todos eles.</a:t>
            </a:r>
          </a:p>
          <a:p>
            <a:pPr algn="just"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900" dirty="0"/>
              <a:t>Só alguns devem ser mapeados.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Uso do diagrama de mapeamento de processos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855431"/>
              </p:ext>
            </p:extLst>
          </p:nvPr>
        </p:nvGraphicFramePr>
        <p:xfrm>
          <a:off x="1523998" y="2223934"/>
          <a:ext cx="9144002" cy="24765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75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65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38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5963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3030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Processo</a:t>
                      </a:r>
                    </a:p>
                    <a:p>
                      <a:pPr algn="ctr"/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ou</a:t>
                      </a:r>
                    </a:p>
                    <a:p>
                      <a:pPr algn="ctr"/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Área</a:t>
                      </a:r>
                    </a:p>
                  </a:txBody>
                  <a:tcPr marL="68580" marR="68580" marT="34290" marB="3429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Objetivo</a:t>
                      </a:r>
                    </a:p>
                  </a:txBody>
                  <a:tcPr marL="68580" marR="68580" marT="34290" marB="3429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Risco</a:t>
                      </a:r>
                    </a:p>
                  </a:txBody>
                  <a:tcPr marL="68580" marR="68580" marT="34290" marB="3429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Causa</a:t>
                      </a:r>
                    </a:p>
                  </a:txBody>
                  <a:tcPr marL="68580" marR="68580" marT="34290" marB="3429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Efeito</a:t>
                      </a:r>
                    </a:p>
                  </a:txBody>
                  <a:tcPr marL="68580" marR="68580" marT="34290" marB="3429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2"/>
                          </a:solidFill>
                        </a:rPr>
                        <a:t>Avaliação</a:t>
                      </a:r>
                    </a:p>
                    <a:p>
                      <a:pPr algn="ctr"/>
                      <a:r>
                        <a:rPr lang="pt-BR" sz="1400" baseline="0" dirty="0" err="1" smtClean="0">
                          <a:solidFill>
                            <a:schemeClr val="bg2"/>
                          </a:solidFill>
                        </a:rPr>
                        <a:t>Quantif</a:t>
                      </a:r>
                      <a:r>
                        <a:rPr lang="pt-BR" sz="1400" baseline="0" dirty="0" smtClean="0">
                          <a:solidFill>
                            <a:schemeClr val="bg2"/>
                          </a:solidFill>
                        </a:rPr>
                        <a:t>.</a:t>
                      </a:r>
                      <a:endParaRPr lang="pt-BR" sz="1400" baseline="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pt-BR" sz="140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pt-BR" sz="1400" baseline="0" dirty="0" smtClean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pt-BR" sz="1400" baseline="0" dirty="0">
                          <a:solidFill>
                            <a:schemeClr val="bg2"/>
                          </a:solidFill>
                        </a:rPr>
                        <a:t>P) x (I) </a:t>
                      </a:r>
                    </a:p>
                    <a:p>
                      <a:pPr algn="ctr"/>
                      <a:endParaRPr lang="pt-BR" sz="1400" baseline="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pt-BR" sz="1400" baseline="0" dirty="0">
                          <a:solidFill>
                            <a:schemeClr val="bg2"/>
                          </a:solidFill>
                        </a:rPr>
                        <a:t>1 a 5</a:t>
                      </a:r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i="1" dirty="0">
                          <a:solidFill>
                            <a:schemeClr val="bg2"/>
                          </a:solidFill>
                        </a:rPr>
                        <a:t>Ranking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de criticidade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dos riscos</a:t>
                      </a:r>
                    </a:p>
                    <a:p>
                      <a:pPr algn="ctr"/>
                      <a:r>
                        <a:rPr lang="pt-BR" sz="1300" dirty="0">
                          <a:solidFill>
                            <a:schemeClr val="bg2"/>
                          </a:solidFill>
                        </a:rPr>
                        <a:t>(nível de vulnerabilidade)</a:t>
                      </a:r>
                    </a:p>
                  </a:txBody>
                  <a:tcPr marL="68580" marR="68580" marT="34290" marB="3429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Tratamento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(controles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Internos associados,</a:t>
                      </a:r>
                    </a:p>
                    <a:p>
                      <a:pPr algn="ctr"/>
                      <a:r>
                        <a:rPr lang="pt-BR" sz="1400" baseline="0" dirty="0">
                          <a:solidFill>
                            <a:schemeClr val="bg2"/>
                          </a:solidFill>
                        </a:rPr>
                        <a:t>pelos </a:t>
                      </a:r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riscos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+ críticos)</a:t>
                      </a:r>
                    </a:p>
                  </a:txBody>
                  <a:tcPr marL="68580" marR="68580"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Plano de Ação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FFCC66"/>
                          </a:solidFill>
                        </a:rPr>
                        <a:t>5w2h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Quem?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Quando?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chemeClr val="bg2"/>
                          </a:solidFill>
                        </a:rPr>
                        <a:t>Como? ...</a:t>
                      </a:r>
                    </a:p>
                  </a:txBody>
                  <a:tcPr marL="68580" marR="68580" marT="34290" marB="3429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524000" y="1791886"/>
            <a:ext cx="5292080" cy="3693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/>
                </a:solidFill>
              </a:rPr>
              <a:t>Processo de trabalho (ou área da organização pública)</a:t>
            </a:r>
          </a:p>
        </p:txBody>
      </p:sp>
      <p:sp>
        <p:nvSpPr>
          <p:cNvPr id="8" name="Retângulo 7"/>
          <p:cNvSpPr/>
          <p:nvPr/>
        </p:nvSpPr>
        <p:spPr>
          <a:xfrm>
            <a:off x="1524000" y="4654714"/>
            <a:ext cx="2555776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2"/>
                </a:solidFill>
              </a:rPr>
              <a:t>1º momento</a:t>
            </a:r>
          </a:p>
          <a:p>
            <a:pPr algn="ctr"/>
            <a:r>
              <a:rPr lang="pt-BR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Identificação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4079777" y="4654714"/>
            <a:ext cx="1494165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2"/>
                </a:solidFill>
              </a:rPr>
              <a:t>2º momento</a:t>
            </a:r>
          </a:p>
          <a:p>
            <a:pPr algn="ctr"/>
            <a:r>
              <a:rPr lang="pt-BR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Análise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495512" y="4654714"/>
            <a:ext cx="1049630" cy="43204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2"/>
                </a:solidFill>
              </a:rPr>
              <a:t>E-mail</a:t>
            </a:r>
          </a:p>
          <a:p>
            <a:pPr algn="ctr"/>
            <a:r>
              <a:rPr lang="pt-BR" sz="13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Avaliação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545143" y="4654714"/>
            <a:ext cx="1573392" cy="43204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3º momento</a:t>
            </a:r>
          </a:p>
          <a:p>
            <a:pPr algn="ctr"/>
            <a:r>
              <a:rPr lang="pt-BR" sz="13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Diagnóstico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118534" y="4654714"/>
            <a:ext cx="1289834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2"/>
                </a:solidFill>
              </a:rPr>
              <a:t>4ª reunião</a:t>
            </a:r>
          </a:p>
          <a:p>
            <a:pPr algn="ctr"/>
            <a:r>
              <a:rPr lang="pt-BR" sz="13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Resposta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408368" y="4654714"/>
            <a:ext cx="125963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2"/>
                </a:solidFill>
              </a:rPr>
              <a:t>CEO valida e monitora</a:t>
            </a:r>
            <a:endParaRPr lang="pt-BR" sz="1200" b="1" dirty="0">
              <a:solidFill>
                <a:srgbClr val="DDDDDD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23202" y="5820654"/>
            <a:ext cx="9144001" cy="276999"/>
          </a:xfrm>
          <a:prstGeom prst="rect">
            <a:avLst/>
          </a:prstGeom>
          <a:solidFill>
            <a:schemeClr val="accent5">
              <a:lumMod val="75000"/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CC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5w2H</a:t>
            </a:r>
            <a:r>
              <a:rPr lang="pt-BR" sz="1200" dirty="0">
                <a:ea typeface="Tahoma" panose="020B0604030504040204" pitchFamily="34" charset="0"/>
                <a:cs typeface="Tahoma" panose="020B0604030504040204" pitchFamily="34" charset="0"/>
              </a:rPr>
              <a:t> [O quê (</a:t>
            </a:r>
            <a:r>
              <a:rPr lang="pt-BR" sz="1200" b="1" i="1" dirty="0" err="1">
                <a:solidFill>
                  <a:srgbClr val="FFCC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pt-BR" sz="1200" i="1" dirty="0" err="1">
                <a:ea typeface="Tahoma" panose="020B0604030504040204" pitchFamily="34" charset="0"/>
                <a:cs typeface="Tahoma" panose="020B0604030504040204" pitchFamily="34" charset="0"/>
              </a:rPr>
              <a:t>hat</a:t>
            </a:r>
            <a:r>
              <a:rPr lang="pt-BR" sz="1200" dirty="0">
                <a:ea typeface="Tahoma" panose="020B0604030504040204" pitchFamily="34" charset="0"/>
                <a:cs typeface="Tahoma" panose="020B0604030504040204" pitchFamily="34" charset="0"/>
              </a:rPr>
              <a:t>)?; Quem (</a:t>
            </a:r>
            <a:r>
              <a:rPr lang="pt-BR" sz="1200" b="1" i="1" dirty="0">
                <a:solidFill>
                  <a:srgbClr val="FFCC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pt-BR" sz="1200" i="1" dirty="0">
                <a:ea typeface="Tahoma" panose="020B0604030504040204" pitchFamily="34" charset="0"/>
                <a:cs typeface="Tahoma" panose="020B0604030504040204" pitchFamily="34" charset="0"/>
              </a:rPr>
              <a:t>ho</a:t>
            </a:r>
            <a:r>
              <a:rPr lang="pt-BR" sz="1200" dirty="0">
                <a:ea typeface="Tahoma" panose="020B0604030504040204" pitchFamily="34" charset="0"/>
                <a:cs typeface="Tahoma" panose="020B0604030504040204" pitchFamily="34" charset="0"/>
              </a:rPr>
              <a:t>)?; Quando (</a:t>
            </a:r>
            <a:r>
              <a:rPr lang="pt-BR" sz="1200" b="1" i="1" dirty="0" err="1">
                <a:solidFill>
                  <a:srgbClr val="FFCC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pt-BR" sz="1200" i="1" dirty="0" err="1">
                <a:ea typeface="Tahoma" panose="020B0604030504040204" pitchFamily="34" charset="0"/>
                <a:cs typeface="Tahoma" panose="020B0604030504040204" pitchFamily="34" charset="0"/>
              </a:rPr>
              <a:t>hen</a:t>
            </a:r>
            <a:r>
              <a:rPr lang="pt-BR" sz="1200" dirty="0">
                <a:ea typeface="Tahoma" panose="020B0604030504040204" pitchFamily="34" charset="0"/>
                <a:cs typeface="Tahoma" panose="020B0604030504040204" pitchFamily="34" charset="0"/>
              </a:rPr>
              <a:t>)?; Onde (</a:t>
            </a:r>
            <a:r>
              <a:rPr lang="pt-BR" sz="1200" b="1" i="1" dirty="0" err="1">
                <a:solidFill>
                  <a:srgbClr val="FFCC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pt-BR" sz="1200" i="1" dirty="0" err="1">
                <a:ea typeface="Tahoma" panose="020B0604030504040204" pitchFamily="34" charset="0"/>
                <a:cs typeface="Tahoma" panose="020B0604030504040204" pitchFamily="34" charset="0"/>
              </a:rPr>
              <a:t>here</a:t>
            </a:r>
            <a:r>
              <a:rPr lang="pt-BR" sz="1200" dirty="0">
                <a:ea typeface="Tahoma" panose="020B0604030504040204" pitchFamily="34" charset="0"/>
                <a:cs typeface="Tahoma" panose="020B0604030504040204" pitchFamily="34" charset="0"/>
              </a:rPr>
              <a:t>)?; Porque (</a:t>
            </a:r>
            <a:r>
              <a:rPr lang="pt-BR" sz="1200" b="1" i="1" dirty="0" err="1">
                <a:solidFill>
                  <a:srgbClr val="FFCC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pt-BR" sz="1200" i="1" dirty="0" err="1">
                <a:ea typeface="Tahoma" panose="020B0604030504040204" pitchFamily="34" charset="0"/>
                <a:cs typeface="Tahoma" panose="020B0604030504040204" pitchFamily="34" charset="0"/>
              </a:rPr>
              <a:t>hy</a:t>
            </a:r>
            <a:r>
              <a:rPr lang="pt-BR" sz="1200" dirty="0">
                <a:ea typeface="Tahoma" panose="020B0604030504040204" pitchFamily="34" charset="0"/>
                <a:cs typeface="Tahoma" panose="020B0604030504040204" pitchFamily="34" charset="0"/>
              </a:rPr>
              <a:t>)?; Como (</a:t>
            </a:r>
            <a:r>
              <a:rPr lang="pt-BR" sz="1200" b="1" i="1" dirty="0" err="1">
                <a:solidFill>
                  <a:srgbClr val="FFCC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pt-BR" sz="1200" i="1" dirty="0" err="1">
                <a:ea typeface="Tahoma" panose="020B0604030504040204" pitchFamily="34" charset="0"/>
                <a:cs typeface="Tahoma" panose="020B0604030504040204" pitchFamily="34" charset="0"/>
              </a:rPr>
              <a:t>ow</a:t>
            </a:r>
            <a:r>
              <a:rPr lang="pt-BR" sz="1200" dirty="0">
                <a:ea typeface="Tahoma" panose="020B0604030504040204" pitchFamily="34" charset="0"/>
                <a:cs typeface="Tahoma" panose="020B0604030504040204" pitchFamily="34" charset="0"/>
              </a:rPr>
              <a:t>)?; Custo (</a:t>
            </a:r>
            <a:r>
              <a:rPr lang="pt-BR" sz="1200" b="1" dirty="0" err="1">
                <a:solidFill>
                  <a:srgbClr val="FFCC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pt-BR" sz="1200" dirty="0" err="1">
                <a:ea typeface="Tahoma" panose="020B0604030504040204" pitchFamily="34" charset="0"/>
                <a:cs typeface="Tahoma" panose="020B0604030504040204" pitchFamily="34" charset="0"/>
              </a:rPr>
              <a:t>ow</a:t>
            </a:r>
            <a:r>
              <a:rPr lang="pt-BR" sz="12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dirty="0" err="1">
                <a:ea typeface="Tahoma" panose="020B0604030504040204" pitchFamily="34" charset="0"/>
                <a:cs typeface="Tahoma" panose="020B0604030504040204" pitchFamily="34" charset="0"/>
              </a:rPr>
              <a:t>much</a:t>
            </a:r>
            <a:r>
              <a:rPr lang="pt-BR" sz="1200" dirty="0">
                <a:ea typeface="Tahoma" panose="020B0604030504040204" pitchFamily="34" charset="0"/>
                <a:cs typeface="Tahoma" panose="020B0604030504040204" pitchFamily="34" charset="0"/>
              </a:rPr>
              <a:t>)]</a:t>
            </a:r>
            <a:endParaRPr lang="pt-BR" sz="1200" dirty="0"/>
          </a:p>
        </p:txBody>
      </p:sp>
      <p:sp>
        <p:nvSpPr>
          <p:cNvPr id="17" name="Seta em curva para cima 16"/>
          <p:cNvSpPr/>
          <p:nvPr/>
        </p:nvSpPr>
        <p:spPr bwMode="auto">
          <a:xfrm flipH="1">
            <a:off x="5951984" y="5086763"/>
            <a:ext cx="4715218" cy="643095"/>
          </a:xfrm>
          <a:prstGeom prst="curvedUp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 sz="2400" u="sng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085657" y="5206638"/>
            <a:ext cx="244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Processo iterativo: análise de risco residual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27546" y="86639"/>
            <a:ext cx="11546006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Matriz de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riscos: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essencial para uma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mudança organizacional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foco em riscos operacionais, referenciada pela qualidade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7546" y="1176544"/>
            <a:ext cx="11546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Lembre-se de que o GRC é um processo </a:t>
            </a:r>
            <a:r>
              <a:rPr lang="pt-BR" dirty="0"/>
              <a:t>estratégico, caracterizado pela ponderação entre custos e benefícios, conforme preconizado pelo art. 14 do Decreto-lei nº 200/1967.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eta em curva para cima 14"/>
          <p:cNvSpPr/>
          <p:nvPr/>
        </p:nvSpPr>
        <p:spPr bwMode="auto">
          <a:xfrm flipH="1">
            <a:off x="2711624" y="5101377"/>
            <a:ext cx="1368152" cy="628481"/>
          </a:xfrm>
          <a:prstGeom prst="curvedUp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 sz="2400" u="sng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077410" y="5221252"/>
            <a:ext cx="1862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Risco se relaciona</a:t>
            </a:r>
          </a:p>
          <a:p>
            <a:pPr algn="ctr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com o objetivo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3742013"/>
            <a:ext cx="1183794" cy="1335319"/>
          </a:xfrm>
          <a:prstGeom prst="rect">
            <a:avLst/>
          </a:prstGeom>
        </p:spPr>
      </p:pic>
      <p:sp>
        <p:nvSpPr>
          <p:cNvPr id="20" name="CaixaDeTexto 17"/>
          <p:cNvSpPr txBox="1"/>
          <p:nvPr/>
        </p:nvSpPr>
        <p:spPr>
          <a:xfrm>
            <a:off x="350520" y="6259847"/>
            <a:ext cx="11490960" cy="307777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 simplicidade é o último grau de sofisticação” (Leonardo da Vinci, 1452-1519).</a:t>
            </a:r>
            <a:endParaRPr lang="pt-B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A escolha do(s) processo(s) a serem mapeados depende de fatores tais como:</a:t>
            </a:r>
          </a:p>
          <a:p>
            <a:pPr lvl="1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/>
              <a:t>materialidade;</a:t>
            </a:r>
          </a:p>
          <a:p>
            <a:pPr lvl="1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/>
              <a:t>relevância para a realização dos objetivos da área sob análise;</a:t>
            </a:r>
          </a:p>
          <a:p>
            <a:pPr lvl="1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/>
              <a:t>Indícios de que o funcionamento daquele processo não anda bem (observações anteriores; notícias de jornais; fatos reportados em entrevistas; buracos negros; etc.)</a:t>
            </a:r>
          </a:p>
          <a:p>
            <a:pPr lvl="1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/>
              <a:t>Tempo disponível para a realização do trabalho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A equipe pode escolher um ou mais processos.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Escolha do(s) processo(s) a ser(em) mapeado(s)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99" y="1600201"/>
            <a:ext cx="11241115" cy="4525963"/>
          </a:xfrm>
        </p:spPr>
        <p:txBody>
          <a:bodyPr>
            <a:normAutofit/>
          </a:bodyPr>
          <a:lstStyle/>
          <a:p>
            <a:pPr algn="just">
              <a:spcBef>
                <a:spcPts val="2400"/>
              </a:spcBef>
              <a:spcAft>
                <a:spcPts val="2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Discussão e análise sobre os riscos de cada atividade em que um processo foi decomposto;</a:t>
            </a:r>
          </a:p>
          <a:p>
            <a:pPr algn="just">
              <a:spcBef>
                <a:spcPts val="2400"/>
              </a:spcBef>
              <a:spcAft>
                <a:spcPts val="2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Por especialista ou grupo de atores que detenham conhecimento sobre o processo analisado (média gerência, preferencialmente);</a:t>
            </a:r>
          </a:p>
          <a:p>
            <a:pPr algn="just">
              <a:spcBef>
                <a:spcPts val="2400"/>
              </a:spcBef>
              <a:spcAft>
                <a:spcPts val="2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Identificação dos riscos inerentes.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das atividades de processos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840546" y="6517521"/>
            <a:ext cx="35145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t-BR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9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4580" t="11610" r="17347" b="18501"/>
          <a:stretch/>
        </p:blipFill>
        <p:spPr>
          <a:xfrm>
            <a:off x="1487488" y="1241188"/>
            <a:ext cx="8856984" cy="511256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7546" y="708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das atividades de processos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6145" y="1371308"/>
            <a:ext cx="8847407" cy="4648456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spcBef>
                <a:spcPct val="1500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5000" dirty="0"/>
              <a:t>Sistemático registro de problemas passados (julgados pregressos do TCU facilitam, p.e</a:t>
            </a:r>
            <a:r>
              <a:rPr lang="pt-BR" sz="5000" dirty="0" smtClean="0"/>
              <a:t>.). Auxilia na taxonomia dos riscos (um inventário contendo um dicionário dos riscos operacionais poderia ser muito útil no GRC)</a:t>
            </a:r>
          </a:p>
          <a:p>
            <a:pPr algn="just">
              <a:lnSpc>
                <a:spcPct val="120000"/>
              </a:lnSpc>
              <a:spcBef>
                <a:spcPct val="1500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5000" dirty="0" smtClean="0"/>
              <a:t>Práticas </a:t>
            </a:r>
            <a:r>
              <a:rPr lang="pt-BR" sz="5000" dirty="0"/>
              <a:t>organizacionais já implementadas: a) Reunião de Segurança (RDS); b) Análise Preliminar de Risco (APR); c) planos de segurança;  d) definição de formulários de gerenciamento de riscos; e) definição de </a:t>
            </a:r>
            <a:r>
              <a:rPr lang="pt-BR" sz="5000" i="1" dirty="0" err="1"/>
              <a:t>check-list</a:t>
            </a:r>
            <a:r>
              <a:rPr lang="pt-BR" sz="5000" dirty="0"/>
              <a:t> de segurança e saúde no trabalho; etc.</a:t>
            </a:r>
          </a:p>
          <a:p>
            <a:pPr algn="just">
              <a:lnSpc>
                <a:spcPct val="120000"/>
              </a:lnSpc>
              <a:spcBef>
                <a:spcPct val="1500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5000" dirty="0"/>
              <a:t>Não é possível, todavia, cobrir todas as possibilidades de riscos</a:t>
            </a:r>
          </a:p>
          <a:p>
            <a:pPr lvl="1">
              <a:lnSpc>
                <a:spcPct val="120000"/>
              </a:lnSpc>
              <a:spcBef>
                <a:spcPct val="15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5000" dirty="0"/>
              <a:t>Somente riscos mais comuns, frequentemente com histórico de materialização.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9755" y="6086961"/>
            <a:ext cx="11490960" cy="523220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“Todos os processos deverão ser tramitados à SEGECEX/TCU, com o </a:t>
            </a:r>
            <a:b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intuito de gerar aprendizado organizacional” (DOU de 14.07.2005, S. 1, p. 111).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7546" y="78573"/>
            <a:ext cx="11546006" cy="10618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crítica de dados históricos (aprendizado organizacional)</a:t>
            </a:r>
            <a:endParaRPr lang="pt-BR" sz="27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359755" y="2775969"/>
            <a:ext cx="3712181" cy="76967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4"/>
          <a:stretch/>
        </p:blipFill>
        <p:spPr>
          <a:xfrm>
            <a:off x="377582" y="1355752"/>
            <a:ext cx="2630736" cy="232375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0"/>
          <a:stretch/>
        </p:blipFill>
        <p:spPr>
          <a:xfrm>
            <a:off x="377066" y="3729450"/>
            <a:ext cx="2574191" cy="2290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46" y="1413160"/>
            <a:ext cx="11546006" cy="442528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Nada é inteiramente novo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Exame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/>
              <a:t>sucessos pretéritos (oportunidades)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/>
              <a:t>fracassos de ontem (Acórdãos do TCU, p.e.)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/>
              <a:t>problemas solucionados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/>
              <a:t>Soluções já empreendidas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Identificar similaridades = chave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Existência de dados históricos disponíveis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pt-BR" dirty="0">
                <a:solidFill>
                  <a:srgbClr val="008080"/>
                </a:solidFill>
                <a:cs typeface="Times New Roman" pitchFamily="18" charset="0"/>
              </a:rPr>
              <a:t>    </a:t>
            </a:r>
            <a:r>
              <a:rPr lang="pt-BR" dirty="0">
                <a:cs typeface="Times New Roman" pitchFamily="18" charset="0"/>
              </a:rPr>
              <a:t>(e de fácil acesso, a partir de gestão do conhecimento)</a:t>
            </a:r>
          </a:p>
          <a:p>
            <a:endParaRPr lang="pt-BR" dirty="0"/>
          </a:p>
          <a:p>
            <a:pPr lvl="1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Aprendizado, por analogia, com experiências pregressas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2592" y="5767288"/>
            <a:ext cx="11490960" cy="307777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 gente não aprende com os erros; a gente aprende com a correção dos erros” (Mario Sergio </a:t>
            </a:r>
            <a:r>
              <a:rPr lang="pt-BR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Cortella</a:t>
            </a:r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88" y="1844824"/>
            <a:ext cx="4419335" cy="37966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850715" y="6480917"/>
            <a:ext cx="35145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t-BR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9755" y="6211655"/>
            <a:ext cx="11490960" cy="523220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“Os tolos dizem que aprendem com os seus próprios erros; eu prefiro aprender</a:t>
            </a:r>
          </a:p>
          <a:p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os erros dos outros” (Otto Von Bismarck, 1815-1898, estadista alemão).</a:t>
            </a:r>
          </a:p>
        </p:txBody>
      </p:sp>
    </p:spTree>
    <p:extLst>
      <p:ext uri="{BB962C8B-B14F-4D97-AF65-F5344CB8AC3E}">
        <p14:creationId xmlns:p14="http://schemas.microsoft.com/office/powerpoint/2010/main" val="34146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7546" y="82836"/>
            <a:ext cx="11546006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de listas de verificação de riscos (</a:t>
            </a:r>
            <a:r>
              <a:rPr lang="pt-BR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check-list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5" y="1659401"/>
            <a:ext cx="6718832" cy="45349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67" y="1306281"/>
            <a:ext cx="4257348" cy="49009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7546" y="6181099"/>
            <a:ext cx="116994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u="sng" dirty="0"/>
              <a:t>Fontes</a:t>
            </a:r>
            <a:r>
              <a:rPr lang="pt-BR" sz="1300" dirty="0"/>
              <a:t>: Resoluções/CODESA de </a:t>
            </a:r>
            <a:r>
              <a:rPr lang="pt-BR" sz="1300" dirty="0" err="1"/>
              <a:t>nºs</a:t>
            </a:r>
            <a:r>
              <a:rPr lang="pt-BR" sz="1300" dirty="0"/>
              <a:t> 25, de 07/06/2010 (DOU de 09/07/2010, S. 1, ps. 1 e 2), e 55, de 06/12/2010 (DOU de 10/12/2010, S. 1, ps. 13 e 14).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7546" y="731139"/>
            <a:ext cx="11523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1400" b="1" u="sng" dirty="0">
                <a:solidFill>
                  <a:srgbClr val="0070C0"/>
                </a:solidFill>
              </a:rPr>
              <a:t>Análise</a:t>
            </a:r>
            <a:r>
              <a:rPr lang="pt-BR" sz="1400" b="1" dirty="0">
                <a:solidFill>
                  <a:srgbClr val="0070C0"/>
                </a:solidFill>
              </a:rPr>
              <a:t> </a:t>
            </a:r>
            <a:r>
              <a:rPr lang="pt-BR" sz="1400" b="1" u="sng" dirty="0">
                <a:solidFill>
                  <a:srgbClr val="0070C0"/>
                </a:solidFill>
              </a:rPr>
              <a:t>de</a:t>
            </a:r>
            <a:r>
              <a:rPr lang="pt-BR" sz="1400" b="1" dirty="0">
                <a:solidFill>
                  <a:srgbClr val="0070C0"/>
                </a:solidFill>
              </a:rPr>
              <a:t> </a:t>
            </a:r>
            <a:r>
              <a:rPr lang="pt-BR" sz="1400" b="1" u="sng" dirty="0">
                <a:solidFill>
                  <a:srgbClr val="0070C0"/>
                </a:solidFill>
              </a:rPr>
              <a:t>listas</a:t>
            </a:r>
            <a:r>
              <a:rPr lang="pt-BR" sz="1400" b="1" dirty="0">
                <a:solidFill>
                  <a:srgbClr val="0070C0"/>
                </a:solidFill>
              </a:rPr>
              <a:t> </a:t>
            </a:r>
            <a:r>
              <a:rPr lang="pt-BR" sz="1400" b="1" u="sng" dirty="0">
                <a:solidFill>
                  <a:srgbClr val="0070C0"/>
                </a:solidFill>
              </a:rPr>
              <a:t>de</a:t>
            </a:r>
            <a:r>
              <a:rPr lang="pt-BR" sz="1400" b="1" dirty="0">
                <a:solidFill>
                  <a:srgbClr val="0070C0"/>
                </a:solidFill>
              </a:rPr>
              <a:t> </a:t>
            </a:r>
            <a:r>
              <a:rPr lang="pt-BR" sz="1400" b="1" u="sng" dirty="0">
                <a:solidFill>
                  <a:srgbClr val="0070C0"/>
                </a:solidFill>
              </a:rPr>
              <a:t>verificação</a:t>
            </a:r>
            <a:r>
              <a:rPr lang="pt-BR" sz="1400" b="1" dirty="0">
                <a:solidFill>
                  <a:srgbClr val="0070C0"/>
                </a:solidFill>
              </a:rPr>
              <a:t> </a:t>
            </a:r>
            <a:r>
              <a:rPr lang="pt-BR" sz="1400" b="1" u="sng" dirty="0">
                <a:solidFill>
                  <a:srgbClr val="0070C0"/>
                </a:solidFill>
              </a:rPr>
              <a:t>de</a:t>
            </a:r>
            <a:r>
              <a:rPr lang="pt-BR" sz="1400" b="1" dirty="0">
                <a:solidFill>
                  <a:srgbClr val="0070C0"/>
                </a:solidFill>
              </a:rPr>
              <a:t> </a:t>
            </a:r>
            <a:r>
              <a:rPr lang="pt-BR" sz="1400" b="1" u="sng" dirty="0">
                <a:solidFill>
                  <a:srgbClr val="0070C0"/>
                </a:solidFill>
              </a:rPr>
              <a:t>riscos</a:t>
            </a:r>
            <a:r>
              <a:rPr lang="pt-BR" sz="1400" b="1" dirty="0"/>
              <a:t>: </a:t>
            </a:r>
            <a:r>
              <a:rPr lang="pt-BR" sz="1400" dirty="0"/>
              <a:t>“verificar as listas de riscos previamente identificadas pela organização sobre processos ou programas similares. Utiliza lições aprendidas e informações já catalogadas pela organização” (Guia de Orientação para o Gerenciamento de Riscos, MPOG, 2013).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63184" y="6468104"/>
            <a:ext cx="11490960" cy="307777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“Não prever é já lamentar” (Leonardo da Vinci, 1452-1519).</a:t>
            </a:r>
            <a:endParaRPr lang="pt-B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7545" y="1520689"/>
            <a:ext cx="11523169" cy="4525963"/>
          </a:xfrm>
        </p:spPr>
        <p:txBody>
          <a:bodyPr>
            <a:normAutofit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Trata-se de uma técnica de análise qualitativa, de simples aplicação, cuja utilidade é a de possibilitar uma abordagem para identificação de riscos.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Aplicar de forma livre ou sistemática (estruturada).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Em reuniões com atores que detenham o conhecimento do assunto.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Questões do tipo “</a:t>
            </a:r>
            <a:r>
              <a:rPr lang="pt-BR" sz="2800" dirty="0">
                <a:solidFill>
                  <a:srgbClr val="0070C0"/>
                </a:solidFill>
              </a:rPr>
              <a:t>E se...</a:t>
            </a:r>
            <a:r>
              <a:rPr lang="pt-BR" sz="2800" dirty="0"/>
              <a:t>” (</a:t>
            </a:r>
            <a:r>
              <a:rPr lang="pt-BR" sz="2800" i="1" dirty="0" err="1"/>
              <a:t>what</a:t>
            </a:r>
            <a:r>
              <a:rPr lang="pt-BR" sz="2800" i="1" dirty="0"/>
              <a:t> </a:t>
            </a:r>
            <a:r>
              <a:rPr lang="pt-BR" sz="2800" i="1" dirty="0" err="1"/>
              <a:t>if</a:t>
            </a:r>
            <a:r>
              <a:rPr lang="pt-BR" sz="2800" i="1" dirty="0"/>
              <a:t>, </a:t>
            </a:r>
            <a:r>
              <a:rPr lang="pt-BR" sz="2800" dirty="0"/>
              <a:t>em inglês) ou “</a:t>
            </a:r>
            <a:r>
              <a:rPr lang="pt-BR" sz="2800" dirty="0">
                <a:solidFill>
                  <a:srgbClr val="0070C0"/>
                </a:solidFill>
              </a:rPr>
              <a:t>O que – se...</a:t>
            </a:r>
            <a:r>
              <a:rPr lang="pt-BR" sz="2800" dirty="0"/>
              <a:t>” ;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pt-BR" sz="2000" dirty="0"/>
              <a:t>E se houver contingenciamento? E se o Ministério for extinto? E se não chover? E se o consumo de água aumentar? E se as ações orçamentárias da pesca e aquicultura vierem para o Ministério? ...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2800" dirty="0"/>
          </a:p>
          <a:p>
            <a:pPr algn="just"/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7" y="3573016"/>
            <a:ext cx="1444455" cy="107142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59755" y="5813901"/>
            <a:ext cx="11490960" cy="692497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“No questionamento livre, as perguntas podem ser totalmente desassociadas. Já no sistemático, o objetivo das perguntas é focado em pontos específicos como um martelo. A equipe responsável pelas indagações conhece e está familiarizada com o sistema analisado e deve elaborar, antecipadamente, as questões com a finalidade de nortear as discussões” (Janis Elisa </a:t>
            </a:r>
            <a:r>
              <a:rPr lang="pt-BR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Ruppenthal</a:t>
            </a:r>
            <a:r>
              <a:rPr lang="pt-BR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7546" y="708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SWIFT – </a:t>
            </a:r>
            <a:r>
              <a:rPr lang="pt-BR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Structured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E se... (suposições)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333">
            <a:off x="10407373" y="2568230"/>
            <a:ext cx="1428152" cy="71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tângulo 7"/>
          <p:cNvSpPr/>
          <p:nvPr/>
        </p:nvSpPr>
        <p:spPr>
          <a:xfrm>
            <a:off x="11840546" y="6463642"/>
            <a:ext cx="35145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t-BR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710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63108" y="3657600"/>
            <a:ext cx="1447800" cy="685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 dirty="0">
                <a:solidFill>
                  <a:schemeClr val="bg2"/>
                </a:solidFill>
              </a:rPr>
              <a:t>PROBLEMA</a:t>
            </a:r>
          </a:p>
          <a:p>
            <a:pPr algn="ctr"/>
            <a:r>
              <a:rPr lang="pt-BR" b="1" dirty="0">
                <a:solidFill>
                  <a:schemeClr val="bg2"/>
                </a:solidFill>
              </a:rPr>
              <a:t>DE DECISÃO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2625308" y="1828800"/>
            <a:ext cx="2133600" cy="1214438"/>
          </a:xfrm>
          <a:prstGeom prst="diamond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 dirty="0">
                <a:solidFill>
                  <a:schemeClr val="bg2"/>
                </a:solidFill>
              </a:rPr>
              <a:t>ALTERNATIVA 1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2549108" y="3429000"/>
            <a:ext cx="2209800" cy="1214438"/>
          </a:xfrm>
          <a:prstGeom prst="diamond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</a:rPr>
              <a:t>ALTERNATIVA 2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2553872" y="5105400"/>
            <a:ext cx="2205037" cy="1214438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600" b="1" dirty="0"/>
          </a:p>
          <a:p>
            <a:pPr algn="ctr"/>
            <a:r>
              <a:rPr lang="pt-BR" sz="1600" b="1" dirty="0">
                <a:solidFill>
                  <a:schemeClr val="bg2"/>
                </a:solidFill>
              </a:rPr>
              <a:t>ALTERNATIVA 3</a:t>
            </a:r>
            <a:endParaRPr lang="pt-BR" b="1" dirty="0">
              <a:solidFill>
                <a:schemeClr val="bg2"/>
              </a:solidFill>
            </a:endParaRPr>
          </a:p>
          <a:p>
            <a:endParaRPr lang="pt-BR" b="1" dirty="0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5520908" y="1371600"/>
            <a:ext cx="1579563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Risco</a:t>
            </a:r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5520908" y="2514600"/>
            <a:ext cx="1579562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Risco</a:t>
            </a:r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5597108" y="4800600"/>
            <a:ext cx="160020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Risco</a:t>
            </a:r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5520908" y="3657600"/>
            <a:ext cx="1579562" cy="914400"/>
          </a:xfrm>
          <a:prstGeom prst="ellipse">
            <a:avLst/>
          </a:prstGeom>
          <a:solidFill>
            <a:srgbClr val="FFFF00">
              <a:alpha val="43000"/>
            </a:srgb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Risco</a:t>
            </a:r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5597108" y="5867400"/>
            <a:ext cx="160020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Risco</a:t>
            </a:r>
          </a:p>
        </p:txBody>
      </p:sp>
      <p:cxnSp>
        <p:nvCxnSpPr>
          <p:cNvPr id="82964" name="AutoShape 20"/>
          <p:cNvCxnSpPr>
            <a:cxnSpLocks noChangeShapeType="1"/>
            <a:stCxn id="82949" idx="3"/>
            <a:endCxn id="82950" idx="1"/>
          </p:cNvCxnSpPr>
          <p:nvPr/>
        </p:nvCxnSpPr>
        <p:spPr bwMode="auto">
          <a:xfrm flipV="1">
            <a:off x="1720433" y="2436814"/>
            <a:ext cx="895350" cy="15636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65" name="AutoShape 21"/>
          <p:cNvCxnSpPr>
            <a:cxnSpLocks noChangeShapeType="1"/>
            <a:stCxn id="82949" idx="3"/>
            <a:endCxn id="82951" idx="1"/>
          </p:cNvCxnSpPr>
          <p:nvPr/>
        </p:nvCxnSpPr>
        <p:spPr bwMode="auto">
          <a:xfrm>
            <a:off x="1720433" y="4000501"/>
            <a:ext cx="819150" cy="365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66" name="AutoShape 22"/>
          <p:cNvCxnSpPr>
            <a:cxnSpLocks noChangeShapeType="1"/>
            <a:stCxn id="82949" idx="3"/>
            <a:endCxn id="82952" idx="1"/>
          </p:cNvCxnSpPr>
          <p:nvPr/>
        </p:nvCxnSpPr>
        <p:spPr bwMode="auto">
          <a:xfrm>
            <a:off x="1720434" y="4000501"/>
            <a:ext cx="823913" cy="1712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67" name="AutoShape 23"/>
          <p:cNvCxnSpPr>
            <a:cxnSpLocks noChangeShapeType="1"/>
            <a:stCxn id="82950" idx="3"/>
            <a:endCxn id="82953" idx="2"/>
          </p:cNvCxnSpPr>
          <p:nvPr/>
        </p:nvCxnSpPr>
        <p:spPr bwMode="auto">
          <a:xfrm flipV="1">
            <a:off x="4758909" y="1828801"/>
            <a:ext cx="761999" cy="6072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68" name="AutoShape 24"/>
          <p:cNvCxnSpPr>
            <a:cxnSpLocks noChangeShapeType="1"/>
            <a:stCxn id="82951" idx="3"/>
            <a:endCxn id="82956" idx="2"/>
          </p:cNvCxnSpPr>
          <p:nvPr/>
        </p:nvCxnSpPr>
        <p:spPr bwMode="auto">
          <a:xfrm>
            <a:off x="4758908" y="4036220"/>
            <a:ext cx="762000" cy="785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69" name="AutoShape 25"/>
          <p:cNvCxnSpPr>
            <a:cxnSpLocks noChangeShapeType="1"/>
            <a:stCxn id="82952" idx="3"/>
            <a:endCxn id="82955" idx="2"/>
          </p:cNvCxnSpPr>
          <p:nvPr/>
        </p:nvCxnSpPr>
        <p:spPr bwMode="auto">
          <a:xfrm flipV="1">
            <a:off x="4758908" y="5257801"/>
            <a:ext cx="838200" cy="4548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70" name="AutoShape 26"/>
          <p:cNvCxnSpPr>
            <a:cxnSpLocks noChangeShapeType="1"/>
            <a:stCxn id="82952" idx="3"/>
            <a:endCxn id="82958" idx="2"/>
          </p:cNvCxnSpPr>
          <p:nvPr/>
        </p:nvCxnSpPr>
        <p:spPr bwMode="auto">
          <a:xfrm>
            <a:off x="4758908" y="5712620"/>
            <a:ext cx="838200" cy="6119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72" name="AutoShape 28"/>
          <p:cNvCxnSpPr>
            <a:cxnSpLocks noChangeShapeType="1"/>
            <a:stCxn id="82950" idx="3"/>
            <a:endCxn id="82954" idx="2"/>
          </p:cNvCxnSpPr>
          <p:nvPr/>
        </p:nvCxnSpPr>
        <p:spPr bwMode="auto">
          <a:xfrm>
            <a:off x="4758908" y="2436020"/>
            <a:ext cx="762000" cy="5357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CaixaDeTexto 19"/>
          <p:cNvSpPr txBox="1"/>
          <p:nvPr/>
        </p:nvSpPr>
        <p:spPr>
          <a:xfrm>
            <a:off x="327551" y="708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Árvore de decisão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8"/>
          <a:stretch/>
        </p:blipFill>
        <p:spPr>
          <a:xfrm rot="229233">
            <a:off x="7359271" y="1815978"/>
            <a:ext cx="4514286" cy="405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789981"/>
            <a:ext cx="4289520" cy="2745293"/>
          </a:xfrm>
          <a:prstGeom prst="rect">
            <a:avLst/>
          </a:prstGeom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91344" y="3657600"/>
            <a:ext cx="3313856" cy="685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 dirty="0">
                <a:solidFill>
                  <a:schemeClr val="bg2"/>
                </a:solidFill>
              </a:rPr>
              <a:t>Fazer ou não a viagem à BA?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4094984" y="1851003"/>
            <a:ext cx="2133600" cy="1214438"/>
          </a:xfrm>
          <a:prstGeom prst="diamond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 dirty="0">
                <a:solidFill>
                  <a:schemeClr val="bg2"/>
                </a:solidFill>
              </a:rPr>
              <a:t>De carro</a:t>
            </a:r>
          </a:p>
          <a:p>
            <a:pPr algn="ctr"/>
            <a:r>
              <a:rPr lang="pt-BR" b="1" dirty="0">
                <a:solidFill>
                  <a:schemeClr val="bg2"/>
                </a:solidFill>
              </a:rPr>
              <a:t>Brasília 82</a:t>
            </a: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4343400" y="3429000"/>
            <a:ext cx="2209800" cy="1214438"/>
          </a:xfrm>
          <a:prstGeom prst="diamond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De ônibus</a:t>
            </a: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4348164" y="5105400"/>
            <a:ext cx="2205037" cy="1214438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600" b="1" dirty="0"/>
          </a:p>
          <a:p>
            <a:pPr algn="ctr"/>
            <a:r>
              <a:rPr lang="pt-BR" sz="1600" b="1" dirty="0">
                <a:solidFill>
                  <a:schemeClr val="bg2"/>
                </a:solidFill>
              </a:rPr>
              <a:t>De avião</a:t>
            </a:r>
            <a:endParaRPr lang="pt-BR" b="1" dirty="0">
              <a:solidFill>
                <a:schemeClr val="bg2"/>
              </a:solidFill>
            </a:endParaRPr>
          </a:p>
          <a:p>
            <a:endParaRPr lang="pt-BR" b="1" dirty="0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6672064" y="1742408"/>
            <a:ext cx="1579563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Acidente na</a:t>
            </a:r>
          </a:p>
          <a:p>
            <a:pPr algn="ctr"/>
            <a:r>
              <a:rPr lang="pt-BR" b="1" dirty="0">
                <a:solidFill>
                  <a:srgbClr val="002060"/>
                </a:solidFill>
              </a:rPr>
              <a:t>estrada</a:t>
            </a:r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6339513" y="2940041"/>
            <a:ext cx="1579562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Risco</a:t>
            </a:r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7391400" y="4800600"/>
            <a:ext cx="160020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Risco</a:t>
            </a:r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7322784" y="3782706"/>
            <a:ext cx="1579562" cy="914400"/>
          </a:xfrm>
          <a:prstGeom prst="ellipse">
            <a:avLst/>
          </a:prstGeom>
          <a:solidFill>
            <a:srgbClr val="FFFF00">
              <a:alpha val="43000"/>
            </a:srgb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Risco</a:t>
            </a:r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7391400" y="5867400"/>
            <a:ext cx="160020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Risco</a:t>
            </a:r>
          </a:p>
        </p:txBody>
      </p:sp>
      <p:cxnSp>
        <p:nvCxnSpPr>
          <p:cNvPr id="82964" name="AutoShape 20"/>
          <p:cNvCxnSpPr>
            <a:cxnSpLocks noChangeShapeType="1"/>
            <a:stCxn id="82949" idx="3"/>
          </p:cNvCxnSpPr>
          <p:nvPr/>
        </p:nvCxnSpPr>
        <p:spPr bwMode="auto">
          <a:xfrm flipV="1">
            <a:off x="3505200" y="2436020"/>
            <a:ext cx="574576" cy="15644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65" name="AutoShape 21"/>
          <p:cNvCxnSpPr>
            <a:cxnSpLocks noChangeShapeType="1"/>
            <a:stCxn id="82949" idx="3"/>
            <a:endCxn id="82951" idx="1"/>
          </p:cNvCxnSpPr>
          <p:nvPr/>
        </p:nvCxnSpPr>
        <p:spPr bwMode="auto">
          <a:xfrm>
            <a:off x="3514725" y="4000501"/>
            <a:ext cx="819150" cy="365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66" name="AutoShape 22"/>
          <p:cNvCxnSpPr>
            <a:cxnSpLocks noChangeShapeType="1"/>
            <a:stCxn id="82949" idx="3"/>
            <a:endCxn id="82952" idx="1"/>
          </p:cNvCxnSpPr>
          <p:nvPr/>
        </p:nvCxnSpPr>
        <p:spPr bwMode="auto">
          <a:xfrm>
            <a:off x="3514726" y="4000501"/>
            <a:ext cx="823913" cy="1712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67" name="AutoShape 23"/>
          <p:cNvCxnSpPr>
            <a:cxnSpLocks noChangeShapeType="1"/>
          </p:cNvCxnSpPr>
          <p:nvPr/>
        </p:nvCxnSpPr>
        <p:spPr bwMode="auto">
          <a:xfrm flipV="1">
            <a:off x="6210396" y="2199608"/>
            <a:ext cx="461668" cy="25861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68" name="AutoShape 24"/>
          <p:cNvCxnSpPr>
            <a:cxnSpLocks noChangeShapeType="1"/>
            <a:stCxn id="82951" idx="3"/>
            <a:endCxn id="82956" idx="2"/>
          </p:cNvCxnSpPr>
          <p:nvPr/>
        </p:nvCxnSpPr>
        <p:spPr bwMode="auto">
          <a:xfrm>
            <a:off x="6553200" y="4036220"/>
            <a:ext cx="762000" cy="785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69" name="AutoShape 25"/>
          <p:cNvCxnSpPr>
            <a:cxnSpLocks noChangeShapeType="1"/>
            <a:stCxn id="82952" idx="3"/>
            <a:endCxn id="82955" idx="2"/>
          </p:cNvCxnSpPr>
          <p:nvPr/>
        </p:nvCxnSpPr>
        <p:spPr bwMode="auto">
          <a:xfrm flipV="1">
            <a:off x="6553200" y="5257801"/>
            <a:ext cx="838200" cy="4548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70" name="AutoShape 26"/>
          <p:cNvCxnSpPr>
            <a:cxnSpLocks noChangeShapeType="1"/>
            <a:stCxn id="82952" idx="3"/>
            <a:endCxn id="82958" idx="2"/>
          </p:cNvCxnSpPr>
          <p:nvPr/>
        </p:nvCxnSpPr>
        <p:spPr bwMode="auto">
          <a:xfrm>
            <a:off x="6553200" y="5712620"/>
            <a:ext cx="838200" cy="6119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2972" name="AutoShape 28"/>
          <p:cNvCxnSpPr>
            <a:cxnSpLocks noChangeShapeType="1"/>
            <a:endCxn id="82954" idx="1"/>
          </p:cNvCxnSpPr>
          <p:nvPr/>
        </p:nvCxnSpPr>
        <p:spPr bwMode="auto">
          <a:xfrm>
            <a:off x="6243369" y="2487039"/>
            <a:ext cx="327465" cy="586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CaixaDeTexto 19"/>
          <p:cNvSpPr txBox="1"/>
          <p:nvPr/>
        </p:nvSpPr>
        <p:spPr>
          <a:xfrm>
            <a:off x="327546" y="23249"/>
            <a:ext cx="11546006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Árvore de decisão + Diagrama de Ishikawa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ajuda a analisar cenários complexos de forma visual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 rot="3646334">
            <a:off x="8309328" y="1483606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B050"/>
                </a:solidFill>
              </a:rPr>
              <a:t>Motorista</a:t>
            </a:r>
          </a:p>
          <a:p>
            <a:pPr algn="ctr"/>
            <a:r>
              <a:rPr lang="pt-BR" sz="1200" b="1" dirty="0">
                <a:solidFill>
                  <a:srgbClr val="00B050"/>
                </a:solidFill>
              </a:rPr>
              <a:t>imprudente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 rot="18480580">
            <a:off x="7957453" y="2502177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B050"/>
                </a:solidFill>
              </a:rPr>
              <a:t>Clima</a:t>
            </a:r>
          </a:p>
          <a:p>
            <a:pPr algn="ctr"/>
            <a:r>
              <a:rPr lang="pt-BR" sz="1200" b="1" dirty="0">
                <a:solidFill>
                  <a:srgbClr val="00B050"/>
                </a:solidFill>
              </a:rPr>
              <a:t>desfavorável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3511588">
            <a:off x="8748684" y="1502465"/>
            <a:ext cx="16433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>
                <a:solidFill>
                  <a:srgbClr val="00B050"/>
                </a:solidFill>
              </a:rPr>
              <a:t>Carro em más</a:t>
            </a:r>
          </a:p>
          <a:p>
            <a:pPr algn="ctr"/>
            <a:r>
              <a:rPr lang="pt-BR" sz="1100" b="1" dirty="0">
                <a:solidFill>
                  <a:srgbClr val="00B050"/>
                </a:solidFill>
              </a:rPr>
              <a:t>condições mecânicas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 rot="18452059">
            <a:off x="8918572" y="2478605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B050"/>
                </a:solidFill>
              </a:rPr>
              <a:t>Motorista</a:t>
            </a:r>
          </a:p>
          <a:p>
            <a:pPr algn="ctr"/>
            <a:r>
              <a:rPr lang="pt-BR" sz="1200" b="1" dirty="0">
                <a:solidFill>
                  <a:srgbClr val="00B050"/>
                </a:solidFill>
              </a:rPr>
              <a:t>cansado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rot="18390571">
            <a:off x="9142394" y="2700565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B050"/>
                </a:solidFill>
              </a:rPr>
              <a:t>Tráfego de</a:t>
            </a:r>
          </a:p>
          <a:p>
            <a:pPr algn="ctr"/>
            <a:r>
              <a:rPr lang="pt-BR" sz="1200" b="1" dirty="0">
                <a:solidFill>
                  <a:srgbClr val="00B050"/>
                </a:solidFill>
              </a:rPr>
              <a:t>caminhões intenso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 rot="3542984">
            <a:off x="9678039" y="1533645"/>
            <a:ext cx="12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B050"/>
                </a:solidFill>
              </a:rPr>
              <a:t>Pneus em mau</a:t>
            </a:r>
          </a:p>
          <a:p>
            <a:pPr algn="ctr"/>
            <a:r>
              <a:rPr lang="pt-BR" sz="1200" b="1" dirty="0">
                <a:solidFill>
                  <a:srgbClr val="00B050"/>
                </a:solidFill>
              </a:rPr>
              <a:t>estado</a:t>
            </a:r>
            <a:endParaRPr lang="en-US" sz="1200" dirty="0"/>
          </a:p>
        </p:txBody>
      </p:sp>
      <p:sp>
        <p:nvSpPr>
          <p:cNvPr id="13" name="CaixaDeTexto 12"/>
          <p:cNvSpPr txBox="1"/>
          <p:nvPr/>
        </p:nvSpPr>
        <p:spPr>
          <a:xfrm rot="3623898">
            <a:off x="10450175" y="1460431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B050"/>
                </a:solidFill>
              </a:rPr>
              <a:t>Estrada</a:t>
            </a:r>
          </a:p>
          <a:p>
            <a:pPr algn="ctr"/>
            <a:r>
              <a:rPr lang="pt-BR" sz="1200" b="1" dirty="0">
                <a:solidFill>
                  <a:srgbClr val="00B050"/>
                </a:solidFill>
              </a:rPr>
              <a:t>esburacada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11840546" y="6463642"/>
            <a:ext cx="35145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t-BR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9402147" y="6309914"/>
            <a:ext cx="2577949" cy="307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 fontAlgn="auto">
              <a:lnSpc>
                <a:spcPct val="130000"/>
              </a:lnSpc>
              <a:spcAft>
                <a:spcPts val="0"/>
              </a:spcAft>
              <a:buClr>
                <a:srgbClr val="0070C0"/>
              </a:buClr>
              <a:buNone/>
            </a:pPr>
            <a:r>
              <a:rPr lang="pt-BR" sz="1200" b="1" u="sng" dirty="0"/>
              <a:t>Fonte</a:t>
            </a:r>
            <a:r>
              <a:rPr lang="pt-BR" sz="1200" dirty="0"/>
              <a:t>: ABNT NBR ISO/IEC 31010.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843" y="3600424"/>
            <a:ext cx="2597575" cy="259757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306135" y="2074460"/>
            <a:ext cx="581065" cy="353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férias</a:t>
            </a:r>
            <a:endParaRPr lang="en-US" sz="11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1306135" y="1742408"/>
            <a:ext cx="668202" cy="1038520"/>
          </a:xfrm>
          <a:prstGeom prst="line">
            <a:avLst/>
          </a:prstGeom>
          <a:ln w="25400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1223639" y="1742408"/>
            <a:ext cx="670840" cy="1038520"/>
          </a:xfrm>
          <a:prstGeom prst="line">
            <a:avLst/>
          </a:prstGeom>
          <a:ln w="25400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0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327546" y="86267"/>
            <a:ext cx="11546006" cy="10464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Pontos fortes e limitações da árvore de decisões</a:t>
            </a:r>
            <a:endParaRPr lang="pt-BR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27546" y="1556792"/>
            <a:ext cx="11546006" cy="4680520"/>
          </a:xfrm>
        </p:spPr>
        <p:txBody>
          <a:bodyPr>
            <a:normAutofit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b="1" u="sng" dirty="0">
                <a:solidFill>
                  <a:srgbClr val="0070C0"/>
                </a:solidFill>
              </a:rPr>
              <a:t>Pontos</a:t>
            </a:r>
            <a:r>
              <a:rPr lang="pt-BR" sz="2800" b="1" dirty="0"/>
              <a:t> </a:t>
            </a:r>
            <a:r>
              <a:rPr lang="pt-BR" sz="2800" b="1" u="sng" dirty="0">
                <a:solidFill>
                  <a:srgbClr val="0070C0"/>
                </a:solidFill>
              </a:rPr>
              <a:t>fortes</a:t>
            </a:r>
            <a:r>
              <a:rPr lang="pt-BR" sz="2800" dirty="0"/>
              <a:t>: a) fornecer uma representação gráfica clara dos detalhes de um problema de decisão; b) permitir um cálculo do melhor caminho através de uma situação 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b="1" u="sng" dirty="0">
                <a:solidFill>
                  <a:srgbClr val="0070C0"/>
                </a:solidFill>
              </a:rPr>
              <a:t>Limitações</a:t>
            </a:r>
            <a:r>
              <a:rPr lang="pt-BR" sz="2800" dirty="0"/>
              <a:t>: a) grandes árvores de decisão podem tornar-se muito complexas para uma comunicação fácil com outros; b) uma tendência de simplificar demasiadamente a situação de modo a permitir sua representação como um diagrama de árvore.</a:t>
            </a:r>
          </a:p>
          <a:p>
            <a:pPr marL="0" indent="0" algn="r">
              <a:buClr>
                <a:srgbClr val="0070C0"/>
              </a:buClr>
              <a:buNone/>
            </a:pPr>
            <a:r>
              <a:rPr lang="pt-BR" sz="1800" dirty="0" smtClean="0"/>
              <a:t>Fonte</a:t>
            </a:r>
            <a:r>
              <a:rPr lang="pt-BR" sz="1800" dirty="0"/>
              <a:t>: ABNT NBR ISO/IEC 31010</a:t>
            </a:r>
            <a:r>
              <a:rPr lang="pt-BR" sz="1800" dirty="0" smtClean="0"/>
              <a:t>.</a:t>
            </a:r>
            <a:endParaRPr lang="pt-BR" sz="2800" dirty="0"/>
          </a:p>
        </p:txBody>
      </p:sp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7546" y="916935"/>
            <a:ext cx="11523169" cy="5175705"/>
          </a:xfrm>
        </p:spPr>
        <p:txBody>
          <a:bodyPr>
            <a:noAutofit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Devido a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pt-BR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CAUSA/FONTE</a:t>
            </a: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poderá acontecer &lt;</a:t>
            </a:r>
            <a:r>
              <a:rPr lang="pt-BR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DESCRIÇÃO DA INCERTEZA</a:t>
            </a: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&gt;, o que poderá levar a &lt;</a:t>
            </a:r>
            <a:r>
              <a:rPr lang="pt-BR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DESCRIÇÃO DO IMPACTO, CONSEQUÊNCIA, EFEITO</a:t>
            </a: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impactando no/na</a:t>
            </a:r>
            <a:r>
              <a:rPr lang="pt-BR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pt-BR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DIMENSÃO DE OBJETIVO IMPACTADA</a:t>
            </a: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“Devido à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imprudência dos outros motoristas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poderá acontecer um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grave acidente envolvendo o meu carro na estrada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que poderá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levar, ou a meus familiares, à morte ou a ter ferimentos graves 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impossibilitando a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realização das férias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“Devido a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condições climáticas não favoráveis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poderá acontecer um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grave acidente envolvendo o meu carro na estrada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que poderá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levar, ou a meus familiares, à morte ou a ter ferimentos graves 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impossibilitando a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realização das férias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“Devido à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 condição do meu carro </a:t>
            </a:r>
            <a:r>
              <a:rPr 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viagens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poderá acontecer um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grave acidente envolvendo o meu carro na estrada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que poderá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levar, ou a meus familiares, à morte ou a ter ferimentos graves 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impossibilitando a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realização das férias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“Devido a uma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 mecânica no meu carro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poderá acontecer um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grave acidente envolvendo o meu carro na estrada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que poderá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levar, ou a meus familiares, à morte e a ter ferimentos graves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impossibilitando a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realização das férias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“Devido a minha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imprudência na condução do carro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poderá acontecer um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grave acidente envolvendo o meu carro na estrada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que poderá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levar, ou a meus familiares, à morte ou a ter ferimentos graves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impossibilitando a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realização das férias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“Devido a meu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cansaço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durante a viagem, poderá acontecer um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grave acidente envolvendo o meu carro na estrada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que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poderá me levar, ou a meus familiares, à morte ou a ter ferimentos graves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impossibilitando a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realização das férias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  <a:p>
            <a:pPr marL="342900" lvl="2" indent="-3429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sem qualificação econômico-financeira adequada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a execução do objeto participando da licitação, levando a 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contratação de empresa incapaz de executar a avença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com consequente </a:t>
            </a:r>
            <a:r>
              <a:rPr lang="pt-BR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obtenção do objeto contratado e descumprimento, pela contratada, das obrigações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previstas em legislação específica e no contrato” (RCA).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7546" y="101866"/>
            <a:ext cx="11546006" cy="633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vamos esquecer da sintaxe para a descrição de um risco! 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2855640" y="407707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7546" y="708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de cenários (prospecção)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9755" y="6311058"/>
            <a:ext cx="11490960" cy="307777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 chave do sucesso nos negócios: perceber para onde o mundo se dirige e chegar ali primeiro” (Bill Gates, 1955-).</a:t>
            </a:r>
          </a:p>
        </p:txBody>
      </p:sp>
      <p:pic>
        <p:nvPicPr>
          <p:cNvPr id="8" name="Picture 4" descr="PE07677_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5381" y="3094743"/>
            <a:ext cx="3125657" cy="313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822549" y="1268760"/>
            <a:ext cx="6402787" cy="5042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fontAlgn="auto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</a:rPr>
              <a:t>“São esboços parciais de alguns aspectos do mundo futuro” (Alan Porter).</a:t>
            </a:r>
          </a:p>
          <a:p>
            <a:pPr marL="457200" indent="-457200" algn="just" fontAlgn="auto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</a:rPr>
              <a:t>Com a elevação do nível de incertezas, estudos de cenários têm sido utilizados na área de gestão de riscos, no intuito de – a partir de análises e reflexões – poder visualizar-se um referencial de futuros alternativos em face dos quais decisões sobre controles internos mitigadores de riscos ou, até mesmo, a adoção de planos emergenciais (em face de possíveis problemas) poderão ser adotadas pelo gestor público. </a:t>
            </a:r>
          </a:p>
          <a:p>
            <a:pPr marL="457200" indent="-457200" algn="just" fontAlgn="auto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</a:rPr>
              <a:t>O futuro é algo incerto e indeterminado.</a:t>
            </a:r>
          </a:p>
          <a:p>
            <a:pPr marL="457200" indent="-457200" algn="just" fontAlgn="auto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</a:rPr>
              <a:t>A construção de cenários contribui para delimitar os espaços possíveis de evolução da realidade.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09" y="2323428"/>
            <a:ext cx="1683306" cy="12624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63" y="5686659"/>
            <a:ext cx="553220" cy="541574"/>
          </a:xfrm>
          <a:prstGeom prst="rect">
            <a:avLst/>
          </a:prstGeom>
        </p:spPr>
      </p:pic>
      <p:sp>
        <p:nvSpPr>
          <p:cNvPr id="11" name="CaixaDeTexto 107"/>
          <p:cNvSpPr txBox="1"/>
          <p:nvPr/>
        </p:nvSpPr>
        <p:spPr>
          <a:xfrm rot="20755560">
            <a:off x="11134459" y="5477655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Cenários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7546" y="708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Exemplifiquemos com 4 cenários para 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Rio de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Janeiro (2027)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27546" y="1340769"/>
            <a:ext cx="5696446" cy="49702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Favor ler o texto sobre cenários do Rio de </a:t>
            </a:r>
            <a:r>
              <a:rPr lang="pt-BR" dirty="0" smtClean="0"/>
              <a:t>Janeiro </a:t>
            </a:r>
            <a:r>
              <a:rPr lang="pt-BR" dirty="0"/>
              <a:t>para o horizonte de 2027, no qual constam 4 cenários: a) </a:t>
            </a:r>
            <a:r>
              <a:rPr lang="pt-BR" dirty="0">
                <a:solidFill>
                  <a:srgbClr val="0070C0"/>
                </a:solidFill>
              </a:rPr>
              <a:t>transformação renovadora com prosperidade</a:t>
            </a:r>
            <a:r>
              <a:rPr lang="pt-BR" dirty="0"/>
              <a:t>; b) inércia e retrocesso em um contexto favorável; c) transformação persistente em um contexto desfavorável; d) </a:t>
            </a:r>
            <a:r>
              <a:rPr lang="pt-BR" dirty="0">
                <a:solidFill>
                  <a:srgbClr val="0070C0"/>
                </a:solidFill>
              </a:rPr>
              <a:t>crise e decadência</a:t>
            </a:r>
            <a:r>
              <a:rPr lang="pt-BR" dirty="0"/>
              <a:t>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75" y="1888972"/>
            <a:ext cx="5875852" cy="3672408"/>
          </a:xfrm>
          <a:prstGeom prst="rect">
            <a:avLst/>
          </a:prstGeom>
        </p:spPr>
      </p:pic>
      <p:sp>
        <p:nvSpPr>
          <p:cNvPr id="8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4253433" y="1245786"/>
            <a:ext cx="7700541" cy="4946246"/>
          </a:xfrm>
        </p:spPr>
        <p:txBody>
          <a:bodyPr>
            <a:noAutofit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Ferramenta desenvolvida na década de 50, pelo Exército do EUA, que ajuda a ordenar a percepção sobre ambientes futuros alternativos nos quais as consequências das decisões de hoje se desenrolarão.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Ferramenta para ajudar as organizações adotarem uma visão de longo prazo (com arte e criatividade), combinado com a prática da conversação estratégica, em um mundo de incerteza política, social, econômica e tecnológica (Schwartz</a:t>
            </a:r>
            <a:r>
              <a:rPr lang="pt-BR" sz="2800" dirty="0" smtClean="0"/>
              <a:t>).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7546" y="708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Ferramenta técnica de cenários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9755" y="6166518"/>
            <a:ext cx="11490960" cy="49244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 ideia revolucionária que define a fronteira entre os tempos modernos e o passado é o domínio do risco: a noção de que o futuro é mais do que um capricho dos deuses e de que homens e mulheres não são passivos ante a natureza” (Peter L. Bernstein).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919536" y="1353982"/>
            <a:ext cx="2118813" cy="193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376126" y="3284984"/>
            <a:ext cx="366222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9"/>
          <a:stretch/>
        </p:blipFill>
        <p:spPr>
          <a:xfrm rot="21278171">
            <a:off x="263171" y="1900488"/>
            <a:ext cx="4038141" cy="362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55" y="1332990"/>
            <a:ext cx="6710536" cy="4978068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 smtClean="0"/>
              <a:t>Narrativos </a:t>
            </a:r>
            <a:r>
              <a:rPr lang="pt-BR" sz="2800" dirty="0"/>
              <a:t>(estórias)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Narrados do ponto de vista </a:t>
            </a:r>
            <a:r>
              <a:rPr lang="pt-BR" sz="2800" dirty="0" smtClean="0"/>
              <a:t>futuro</a:t>
            </a:r>
            <a:endParaRPr lang="pt-BR" sz="28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Títulos sugestivos para os diferentes cenários </a:t>
            </a:r>
            <a:r>
              <a:rPr lang="pt-BR" sz="2800" dirty="0" smtClean="0"/>
              <a:t>(“transformação </a:t>
            </a:r>
            <a:r>
              <a:rPr lang="pt-BR" sz="2800" dirty="0"/>
              <a:t>renovadora com </a:t>
            </a:r>
            <a:r>
              <a:rPr lang="pt-BR" sz="2800" dirty="0" smtClean="0"/>
              <a:t>prosperidade”; “inércia </a:t>
            </a:r>
            <a:r>
              <a:rPr lang="pt-BR" sz="2800" dirty="0"/>
              <a:t>e retrocesso em um contexto </a:t>
            </a:r>
            <a:r>
              <a:rPr lang="pt-BR" sz="2800" dirty="0" smtClean="0"/>
              <a:t>favorável”; “transformação </a:t>
            </a:r>
            <a:r>
              <a:rPr lang="pt-BR" sz="2800" dirty="0"/>
              <a:t>persistente em um contexto </a:t>
            </a:r>
            <a:r>
              <a:rPr lang="pt-BR" sz="2800" dirty="0" smtClean="0"/>
              <a:t>desfavorável”; “crise </a:t>
            </a:r>
            <a:r>
              <a:rPr lang="pt-BR" sz="2800" dirty="0"/>
              <a:t>e </a:t>
            </a:r>
            <a:r>
              <a:rPr lang="pt-BR" sz="2800" dirty="0" smtClean="0"/>
              <a:t>decadência”)</a:t>
            </a:r>
            <a:endParaRPr lang="pt-BR" sz="28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8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Destinados a atrair a atenção </a:t>
            </a:r>
            <a:r>
              <a:rPr lang="pt-BR" sz="2800" dirty="0" smtClean="0"/>
              <a:t>do(a) leitor(a)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7546" y="708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Formato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7070291" y="3805982"/>
            <a:ext cx="4764935" cy="71108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63184" y="6369977"/>
            <a:ext cx="11490960" cy="307777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“Nós vivemos a temer o futuro, mas é o passado que nos atropela e mata” (Mário Quintana, 1906-1994).</a:t>
            </a:r>
            <a:endParaRPr lang="pt-B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8"/>
          <a:stretch/>
        </p:blipFill>
        <p:spPr>
          <a:xfrm rot="378712">
            <a:off x="7173939" y="1851379"/>
            <a:ext cx="4495238" cy="405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46" y="1490776"/>
            <a:ext cx="6056486" cy="4682258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Não se pode predizer o futuro</a:t>
            </a:r>
            <a:r>
              <a:rPr lang="pt-BR" dirty="0"/>
              <a:t>, nem é esse o objetivo da </a:t>
            </a:r>
            <a:r>
              <a:rPr lang="pt-BR" dirty="0" smtClean="0"/>
              <a:t>ferramenta. </a:t>
            </a:r>
            <a:endParaRPr lang="pt-BR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Estudam as </a:t>
            </a:r>
            <a:r>
              <a:rPr lang="pt-BR" dirty="0">
                <a:solidFill>
                  <a:srgbClr val="0070C0"/>
                </a:solidFill>
              </a:rPr>
              <a:t>diversas possibilidades de futuros plausíveis </a:t>
            </a:r>
            <a:r>
              <a:rPr lang="pt-BR" dirty="0" smtClean="0"/>
              <a:t>e </a:t>
            </a:r>
            <a:r>
              <a:rPr lang="pt-BR" dirty="0"/>
              <a:t>preparam as organizações para enfrentar qualquer uma delas, ou até mesmo criam condições para que modifiquem suas </a:t>
            </a:r>
            <a:r>
              <a:rPr lang="pt-BR" dirty="0" smtClean="0"/>
              <a:t>possibilidades </a:t>
            </a:r>
            <a:r>
              <a:rPr lang="pt-BR" dirty="0"/>
              <a:t>de ocorrência, ou minimizem seus efeitos.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Favorecem a </a:t>
            </a:r>
            <a:r>
              <a:rPr lang="pt-BR" dirty="0">
                <a:solidFill>
                  <a:srgbClr val="0070C0"/>
                </a:solidFill>
              </a:rPr>
              <a:t>aprendizagem organizacional</a:t>
            </a:r>
            <a:r>
              <a:rPr lang="pt-BR" dirty="0"/>
              <a:t>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Na 2ª metade do Século XX, o estrategista militar Herman Kahn (1922-1983) transplantou a técnica de cenário do meio militar para o ambiente empresarial privado.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7546" y="708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Cenários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824192" y="1628800"/>
            <a:ext cx="165618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9"/>
          <a:stretch/>
        </p:blipFill>
        <p:spPr>
          <a:xfrm rot="177847">
            <a:off x="6672064" y="1473660"/>
            <a:ext cx="5204067" cy="46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45" y="1340768"/>
            <a:ext cx="7352631" cy="482453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Em 1971, Pierre </a:t>
            </a:r>
            <a:r>
              <a:rPr lang="pt-BR" dirty="0" err="1"/>
              <a:t>Wack</a:t>
            </a:r>
            <a:r>
              <a:rPr lang="pt-BR" dirty="0"/>
              <a:t> (1922-1997, responsável pelo planejamento da Royal </a:t>
            </a:r>
            <a:r>
              <a:rPr lang="pt-BR" dirty="0" err="1"/>
              <a:t>Ducth</a:t>
            </a:r>
            <a:r>
              <a:rPr lang="pt-BR" dirty="0"/>
              <a:t>/Shell), desenvolveu um cenário de choque no suprimento de petróleo; o que acabou por materializar-se </a:t>
            </a:r>
            <a:r>
              <a:rPr lang="pt-BR" sz="3100" dirty="0"/>
              <a:t>em 1973, devido ao protesto pelo apoio prestado pelos EUA a Israel (durante a Guerra do </a:t>
            </a:r>
            <a:r>
              <a:rPr lang="pt-BR" sz="3100" dirty="0" err="1"/>
              <a:t>Yom</a:t>
            </a:r>
            <a:r>
              <a:rPr lang="pt-BR" sz="3100" dirty="0"/>
              <a:t> </a:t>
            </a:r>
            <a:r>
              <a:rPr lang="pt-BR" sz="3000" dirty="0" err="1"/>
              <a:t>Kippur</a:t>
            </a:r>
            <a:r>
              <a:rPr lang="pt-BR" sz="3000" dirty="0"/>
              <a:t>, de 6 a 26 de outubro de 1973, entre uma coalizão de estados árabes liderados por Egito e Síria contra Israel), tendo os países árabes, organizados na </a:t>
            </a:r>
            <a:r>
              <a:rPr lang="pt-BR" sz="3100" dirty="0"/>
              <a:t>OPEP, aumentado o preço do petróleo em mais de 400%, na ocasião.</a:t>
            </a:r>
          </a:p>
          <a:p>
            <a:pPr lvl="1" algn="just">
              <a:lnSpc>
                <a:spcPct val="14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/>
              <a:t>O cenário de Pierre </a:t>
            </a:r>
            <a:r>
              <a:rPr lang="pt-BR" dirty="0" err="1"/>
              <a:t>Wack</a:t>
            </a:r>
            <a:r>
              <a:rPr lang="pt-BR" dirty="0"/>
              <a:t> ajudou aquela empresa petroleira a enfrentar melhor a crise do petróleo da OPEP em 1973.</a:t>
            </a:r>
          </a:p>
          <a:p>
            <a:pPr algn="just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A técnica de cenários, desde então, tem sido utilizada em planejamento estratégico de organizações privadas e públicas.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7546" y="708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Pierre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Wack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o guru mundial da técnica de cenários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6"/>
          <a:stretch/>
        </p:blipFill>
        <p:spPr>
          <a:xfrm rot="207248">
            <a:off x="7791299" y="1680890"/>
            <a:ext cx="4234560" cy="3816424"/>
          </a:xfrm>
          <a:prstGeom prst="rect">
            <a:avLst/>
          </a:prstGeom>
        </p:spPr>
      </p:pic>
      <p:sp>
        <p:nvSpPr>
          <p:cNvPr id="8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1784" y="1340768"/>
            <a:ext cx="7721768" cy="482453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Em que pese ter-se as primeiras iniciativas de antecipação de futuros na década de 1970, durante os governos militares no Brasil, com conteúdo teórico e metodológico de prospecção de futuros possíveis, o trabalho do sociólogo Hélio Jaguaribe (1923-) no ano de 1989, denominado “Brasil 2000”, constitui-se no marco brasileiro de utilização da técnica de cenários, na medida em que desenhou um cenário desejado para o nosso país, com base em parâmetros de desenvolvimento.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7546" y="708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Hélio Jaguaribe: referência brasileira na técnica de cenários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r="26522"/>
          <a:stretch/>
        </p:blipFill>
        <p:spPr>
          <a:xfrm rot="21217313">
            <a:off x="873878" y="2026173"/>
            <a:ext cx="2892132" cy="3213523"/>
          </a:xfrm>
          <a:prstGeom prst="rect">
            <a:avLst/>
          </a:prstGeom>
        </p:spPr>
      </p:pic>
      <p:sp>
        <p:nvSpPr>
          <p:cNvPr id="8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653518"/>
              </p:ext>
            </p:extLst>
          </p:nvPr>
        </p:nvGraphicFramePr>
        <p:xfrm>
          <a:off x="1055440" y="771133"/>
          <a:ext cx="10034483" cy="5318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70" name="Visio" r:id="rId3" imgW="8875800" imgH="4752360" progId="Visio.Drawing.11">
                  <p:embed/>
                </p:oleObj>
              </mc:Choice>
              <mc:Fallback>
                <p:oleObj name="Visio" r:id="rId3" imgW="8875800" imgH="475236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440" y="771133"/>
                        <a:ext cx="10034483" cy="53186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7546" y="115126"/>
            <a:ext cx="11546006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Projeções x Cenários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ferente de 1"/>
          <p:cNvSpPr/>
          <p:nvPr/>
        </p:nvSpPr>
        <p:spPr>
          <a:xfrm>
            <a:off x="5388605" y="2638347"/>
            <a:ext cx="1368152" cy="792088"/>
          </a:xfrm>
          <a:prstGeom prst="mathNotEqua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 rot="17194426">
            <a:off x="139462" y="2350656"/>
            <a:ext cx="30748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Modelo</a:t>
            </a:r>
          </a:p>
          <a:p>
            <a:pPr algn="ctr"/>
            <a:r>
              <a:rPr lang="pt-B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determinístico</a:t>
            </a:r>
            <a:endParaRPr lang="pt-BR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 rot="17101736">
            <a:off x="9396190" y="2448716"/>
            <a:ext cx="33874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Assimetria entre</a:t>
            </a:r>
          </a:p>
          <a:p>
            <a:pPr algn="ctr"/>
            <a:r>
              <a:rPr lang="pt-BR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</a:t>
            </a:r>
            <a:r>
              <a:rPr lang="pt-BR" sz="3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assado e futuro</a:t>
            </a:r>
          </a:p>
        </p:txBody>
      </p:sp>
      <p:sp>
        <p:nvSpPr>
          <p:cNvPr id="8" name="CaixaDeTexto 9"/>
          <p:cNvSpPr txBox="1"/>
          <p:nvPr/>
        </p:nvSpPr>
        <p:spPr>
          <a:xfrm>
            <a:off x="350520" y="6225347"/>
            <a:ext cx="11490960" cy="307777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https://sites.google.com/site/cursosgrazziotin/</a:t>
            </a:r>
            <a:endParaRPr lang="pt-B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871864" y="4516468"/>
            <a:ext cx="6399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600" dirty="0" smtClean="0"/>
              <a:t>2027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328248" y="3933056"/>
            <a:ext cx="6399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600" dirty="0" smtClean="0"/>
              <a:t>2027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960211" y="2787270"/>
            <a:ext cx="6399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600" dirty="0" smtClean="0"/>
              <a:t>2027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559377" y="2766351"/>
            <a:ext cx="6399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600" dirty="0" smtClean="0"/>
              <a:t>2027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328247" y="1556792"/>
            <a:ext cx="6399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600" dirty="0" smtClean="0"/>
              <a:t>2027</a:t>
            </a:r>
            <a:endParaRPr lang="pt-BR" sz="1600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3"/>
          <p:cNvSpPr txBox="1"/>
          <p:nvPr/>
        </p:nvSpPr>
        <p:spPr>
          <a:xfrm>
            <a:off x="350520" y="6206228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3641819"/>
              </p:ext>
            </p:extLst>
          </p:nvPr>
        </p:nvGraphicFramePr>
        <p:xfrm>
          <a:off x="1703512" y="648433"/>
          <a:ext cx="885698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27546" y="78167"/>
            <a:ext cx="11546006" cy="4308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Incerteza futura sob a égide de 4 modelos epistemológicos de Carlos </a:t>
            </a:r>
            <a:r>
              <a:rPr lang="pt-BR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Matus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77921" y="3744775"/>
            <a:ext cx="10382575" cy="2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345"/>
            <a:ext cx="2063551" cy="212871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423" y="860240"/>
            <a:ext cx="1926104" cy="19982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" y="4409590"/>
            <a:ext cx="1987070" cy="205116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312" y="4409591"/>
            <a:ext cx="1984202" cy="208073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1894725" y="2218512"/>
            <a:ext cx="1670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0B0F0"/>
                </a:solidFill>
              </a:rPr>
              <a:t>6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9" t="6553" r="18236" b="15242"/>
          <a:stretch/>
        </p:blipFill>
        <p:spPr>
          <a:xfrm>
            <a:off x="10552656" y="2866230"/>
            <a:ext cx="1533431" cy="1533430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17" name="Conector reto 16"/>
          <p:cNvCxnSpPr/>
          <p:nvPr/>
        </p:nvCxnSpPr>
        <p:spPr>
          <a:xfrm flipH="1">
            <a:off x="6125487" y="648433"/>
            <a:ext cx="9525" cy="2741812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>
            <a:off x="6125487" y="4099307"/>
            <a:ext cx="9525" cy="2642061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uxograma: Conector 28"/>
          <p:cNvSpPr/>
          <p:nvPr/>
        </p:nvSpPr>
        <p:spPr>
          <a:xfrm>
            <a:off x="5696036" y="3304791"/>
            <a:ext cx="864096" cy="879967"/>
          </a:xfrm>
          <a:prstGeom prst="flowChartConnector">
            <a:avLst/>
          </a:prstGeom>
          <a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359630" y="6597352"/>
            <a:ext cx="11530520" cy="141231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pt-B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873552" y="6490321"/>
            <a:ext cx="35145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t-BR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16" name="CaixaDeTexto 3"/>
          <p:cNvSpPr txBox="1"/>
          <p:nvPr/>
        </p:nvSpPr>
        <p:spPr>
          <a:xfrm>
            <a:off x="327546" y="6538675"/>
            <a:ext cx="11565693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91944" y="1527607"/>
            <a:ext cx="6231998" cy="4525963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300" b="1" dirty="0" smtClean="0">
                <a:solidFill>
                  <a:srgbClr val="0070C0"/>
                </a:solidFill>
              </a:rPr>
              <a:t>Exploratórios </a:t>
            </a:r>
            <a:r>
              <a:rPr lang="pt-BR" sz="2300" dirty="0" smtClean="0"/>
              <a:t>(incerteza dura de Carlos </a:t>
            </a:r>
            <a:r>
              <a:rPr lang="pt-BR" sz="2300" dirty="0" err="1" smtClean="0"/>
              <a:t>Matus</a:t>
            </a:r>
            <a:r>
              <a:rPr lang="pt-BR" sz="2300" dirty="0" smtClean="0"/>
              <a:t>)</a:t>
            </a:r>
            <a:endParaRPr lang="pt-BR" sz="2300" dirty="0"/>
          </a:p>
          <a:p>
            <a:pPr lvl="1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300" dirty="0"/>
              <a:t>decorrem de um tratamento racional </a:t>
            </a:r>
            <a:r>
              <a:rPr lang="pt-BR" sz="2300" dirty="0" smtClean="0"/>
              <a:t>de hipóteses </a:t>
            </a:r>
            <a:r>
              <a:rPr lang="pt-BR" sz="2300" dirty="0"/>
              <a:t>e procuram, intencionalmente, excluir </a:t>
            </a:r>
            <a:r>
              <a:rPr lang="pt-BR" sz="2300" dirty="0" smtClean="0"/>
              <a:t>vontades </a:t>
            </a:r>
            <a:r>
              <a:rPr lang="pt-BR" sz="2300" dirty="0"/>
              <a:t>e </a:t>
            </a:r>
            <a:r>
              <a:rPr lang="pt-BR" sz="2300" dirty="0" smtClean="0"/>
              <a:t>desejos </a:t>
            </a:r>
            <a:r>
              <a:rPr lang="pt-BR" sz="2300" dirty="0"/>
              <a:t>dos formuladores no desenho e na descrição </a:t>
            </a:r>
            <a:r>
              <a:rPr lang="pt-BR" sz="2300" dirty="0" smtClean="0"/>
              <a:t>de quatro futuros possíveis.</a:t>
            </a:r>
            <a:endParaRPr lang="pt-BR" sz="2300" dirty="0"/>
          </a:p>
          <a:p>
            <a:pPr lvl="1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300" dirty="0" smtClean="0"/>
              <a:t>Algumas </a:t>
            </a:r>
            <a:r>
              <a:rPr lang="pt-BR" sz="2300" dirty="0"/>
              <a:t>possibilidades futuras, nunca todas (não se pode atribuir probabilidades).</a:t>
            </a:r>
          </a:p>
          <a:p>
            <a:pPr marL="457200" lvl="1" indent="0" algn="just">
              <a:buClr>
                <a:srgbClr val="0070C0"/>
              </a:buClr>
              <a:buNone/>
              <a:defRPr/>
            </a:pPr>
            <a:endParaRPr lang="pt-BR" sz="23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300" b="1" dirty="0">
                <a:solidFill>
                  <a:srgbClr val="0070C0"/>
                </a:solidFill>
              </a:rPr>
              <a:t>Normativos ou desejados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300" dirty="0"/>
              <a:t>Aproximam-se dos desejos dos </a:t>
            </a:r>
            <a:r>
              <a:rPr lang="pt-BR" sz="2300" dirty="0" smtClean="0"/>
              <a:t>tomadores de decisão, </a:t>
            </a:r>
            <a:r>
              <a:rPr lang="pt-BR" sz="2300" dirty="0"/>
              <a:t>de forma </a:t>
            </a:r>
            <a:r>
              <a:rPr lang="pt-BR" sz="2300" dirty="0" smtClean="0"/>
              <a:t>viável.</a:t>
            </a:r>
            <a:endParaRPr lang="pt-BR" sz="23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7546" y="708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Tipos de cenários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8"/>
          <a:stretch/>
        </p:blipFill>
        <p:spPr>
          <a:xfrm rot="21403786">
            <a:off x="350520" y="1507927"/>
            <a:ext cx="5241424" cy="464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452692"/>
              </p:ext>
            </p:extLst>
          </p:nvPr>
        </p:nvGraphicFramePr>
        <p:xfrm>
          <a:off x="551384" y="1624279"/>
          <a:ext cx="10945215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7546" y="198933"/>
            <a:ext cx="11546006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Ferramentas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técnicas de apoio à identificação de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riscos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(ABNT NBR ISO/IEC 31010:2012)</a:t>
            </a:r>
            <a:endParaRPr lang="pt-BR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9755" y="6194683"/>
            <a:ext cx="11490960" cy="307777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“Qualquer coisa que contradiga a experiência e a lógica deve ser abandonada” (Dalai Lama, 1935-).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5920" y="1630328"/>
            <a:ext cx="1820539" cy="191198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27546" y="708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Tipos de cenários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364600" y="1234458"/>
          <a:ext cx="6512272" cy="499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871864" y="1234458"/>
            <a:ext cx="1766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+mn-lt"/>
              </a:rPr>
              <a:t>Desejado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7380929" y="3542309"/>
            <a:ext cx="4418028" cy="0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63184" y="6312827"/>
            <a:ext cx="11490960" cy="307777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“Uma vida não basta ser vivida. Ela precisa ser sonhada” (Mário Quintana, 1906-1994).</a:t>
            </a:r>
            <a:endParaRPr lang="pt-B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6"/>
          <a:stretch/>
        </p:blipFill>
        <p:spPr>
          <a:xfrm rot="228408">
            <a:off x="7130510" y="1692306"/>
            <a:ext cx="4523654" cy="40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ço Reservado para Conteúdo 4"/>
          <p:cNvSpPr>
            <a:spLocks noGrp="1"/>
          </p:cNvSpPr>
          <p:nvPr>
            <p:ph idx="1"/>
          </p:nvPr>
        </p:nvSpPr>
        <p:spPr>
          <a:xfrm>
            <a:off x="327546" y="1600201"/>
            <a:ext cx="624120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Em nível mundial: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/>
              <a:t>Global Business Network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/>
              <a:t>OCDE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i="1" dirty="0"/>
              <a:t>O futuro do capitalismo (1997,</a:t>
            </a:r>
            <a:r>
              <a:rPr lang="pt-BR" dirty="0"/>
              <a:t> Lester </a:t>
            </a:r>
            <a:r>
              <a:rPr lang="pt-BR" dirty="0" err="1"/>
              <a:t>Thurow</a:t>
            </a:r>
            <a:r>
              <a:rPr lang="pt-BR" dirty="0"/>
              <a:t>) </a:t>
            </a:r>
          </a:p>
          <a:p>
            <a:pPr lvl="1"/>
            <a:endParaRPr lang="pt-BR" sz="9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dirty="0"/>
              <a:t>No </a:t>
            </a:r>
            <a:r>
              <a:rPr lang="pt-BR" dirty="0" smtClean="0"/>
              <a:t>Brasil:</a:t>
            </a:r>
            <a:endParaRPr lang="pt-BR" dirty="0"/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/>
              <a:t>Forças </a:t>
            </a:r>
            <a:r>
              <a:rPr lang="pt-BR" dirty="0" smtClean="0"/>
              <a:t>Armadas</a:t>
            </a:r>
            <a:endParaRPr lang="pt-BR" dirty="0"/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 smtClean="0"/>
              <a:t>IPEA, BNDES</a:t>
            </a:r>
            <a:r>
              <a:rPr lang="pt-BR" dirty="0"/>
              <a:t>, Sebrae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dirty="0" smtClean="0"/>
              <a:t>Governos de MG </a:t>
            </a:r>
            <a:r>
              <a:rPr lang="pt-BR" dirty="0"/>
              <a:t>e do </a:t>
            </a:r>
            <a:r>
              <a:rPr lang="pt-BR" dirty="0" smtClean="0"/>
              <a:t>RJ</a:t>
            </a:r>
            <a:endParaRPr lang="pt-BR" dirty="0"/>
          </a:p>
          <a:p>
            <a:pPr lvl="1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7546" y="136194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Quem faz cenários?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480376" y="1484785"/>
            <a:ext cx="2393176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1"/>
          <a:stretch/>
        </p:blipFill>
        <p:spPr>
          <a:xfrm>
            <a:off x="6568746" y="1437239"/>
            <a:ext cx="5341746" cy="4722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7546" y="708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passos para a construção de cenários exploratórios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487599"/>
              </p:ext>
            </p:extLst>
          </p:nvPr>
        </p:nvGraphicFramePr>
        <p:xfrm>
          <a:off x="359755" y="1394817"/>
          <a:ext cx="11490960" cy="5002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94"/>
                <a:gridCol w="10909866"/>
              </a:tblGrid>
              <a:tr h="48323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48323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1º</a:t>
                      </a:r>
                      <a:endParaRPr lang="pt-BR" sz="20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Defina a questão central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8323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2º</a:t>
                      </a:r>
                      <a:endParaRPr lang="pt-BR" sz="20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i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Brainstorming</a:t>
                      </a:r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para</a:t>
                      </a:r>
                      <a:r>
                        <a:rPr lang="pt-BR" sz="2000" b="1" baseline="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definir os fatores chave (exógenos: pertinentes ao ramo do negócio, tecnologia empregada, etc.)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8323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3º</a:t>
                      </a:r>
                      <a:endParaRPr lang="pt-BR" sz="20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i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Brainstorming</a:t>
                      </a:r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sobre os fatores ambientais</a:t>
                      </a:r>
                      <a:r>
                        <a:rPr lang="pt-BR" sz="2000" b="1" baseline="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mais amplos (sociais, econômicos, políticos, etc.)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8323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4º</a:t>
                      </a:r>
                      <a:endParaRPr lang="pt-BR" sz="20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Priorizar as incertezas críticas (importantes à luz da questão central)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8323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5º</a:t>
                      </a:r>
                      <a:endParaRPr lang="pt-BR" sz="20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Montagem da lógica dos cenários (4 possibilidades:</a:t>
                      </a:r>
                      <a:r>
                        <a:rPr lang="pt-BR" sz="2000" b="1" baseline="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++, +-, -+,--)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8323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6º</a:t>
                      </a:r>
                      <a:endParaRPr lang="pt-BR" sz="20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Construção de cada cenário (narrativa, estória)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8323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7º</a:t>
                      </a:r>
                      <a:endParaRPr lang="pt-BR" sz="20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Implicações dos cenários para a organização (opções estratégicas para lidar com cada</a:t>
                      </a:r>
                      <a:r>
                        <a:rPr lang="pt-BR" sz="2000" b="1" baseline="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um dos 4 futuros)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8323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8º</a:t>
                      </a:r>
                      <a:endParaRPr lang="pt-BR" sz="20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Descobrir os indicadores iniciais para perceber qual cenário (1, 2, 3 ou 4) emergirá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7546" y="260661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benefícios do uso da técnica de cenários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837113"/>
              </p:ext>
            </p:extLst>
          </p:nvPr>
        </p:nvGraphicFramePr>
        <p:xfrm>
          <a:off x="385986" y="1931089"/>
          <a:ext cx="11490960" cy="3382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94"/>
                <a:gridCol w="10909866"/>
              </a:tblGrid>
              <a:tr h="48323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483231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1º</a:t>
                      </a:r>
                      <a:endParaRPr lang="pt-BR" sz="24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Ajuda a mapear as incertezas</a:t>
                      </a:r>
                      <a:r>
                        <a:rPr lang="pt-BR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críticas sobre o futuro</a:t>
                      </a:r>
                      <a:endParaRPr lang="pt-BR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83231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2º</a:t>
                      </a:r>
                      <a:endParaRPr lang="pt-BR" sz="24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Ajuda</a:t>
                      </a:r>
                      <a:r>
                        <a:rPr lang="pt-BR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simular o sucesso de nossas atuais estratégias</a:t>
                      </a:r>
                      <a:endParaRPr lang="pt-BR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83231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3º</a:t>
                      </a:r>
                      <a:endParaRPr lang="pt-BR" sz="24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Permite elaborar estratégias</a:t>
                      </a:r>
                      <a:r>
                        <a:rPr lang="pt-BR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resistentes à vista de vários futuros plausíveis</a:t>
                      </a:r>
                      <a:endParaRPr lang="pt-BR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83231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4º</a:t>
                      </a:r>
                      <a:endParaRPr lang="pt-BR" sz="24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Permite preparar estratégias contingenciais</a:t>
                      </a:r>
                      <a:endParaRPr lang="pt-BR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83231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5º</a:t>
                      </a:r>
                      <a:endParaRPr lang="pt-BR" sz="24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Enxergar</a:t>
                      </a:r>
                      <a:r>
                        <a:rPr lang="pt-BR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melhor o futuro emergindo</a:t>
                      </a:r>
                      <a:endParaRPr lang="pt-BR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83231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6º</a:t>
                      </a:r>
                      <a:endParaRPr lang="pt-BR" sz="24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Motivar a conversação estratégica entre os atores organizacionais</a:t>
                      </a:r>
                      <a:endParaRPr lang="pt-BR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59755" y="6069516"/>
            <a:ext cx="11490960" cy="307777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Desenvolva cenários e tenha uma apólice de seguros contra as incertezas!</a:t>
            </a:r>
            <a:endParaRPr lang="pt-B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31904" y="1268761"/>
            <a:ext cx="6618810" cy="4948432"/>
          </a:xfrm>
        </p:spPr>
        <p:txBody>
          <a:bodyPr>
            <a:normAutofit fontScale="55000" lnSpcReduction="20000"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fatores (condicionantes) estão amadurecendo na realidade atual que indicam uma tendência de futuro?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Quais </a:t>
            </a:r>
            <a:r>
              <a:rPr 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 os condicionantes mais relevantes e os de desempenho futuro mais incerto (principais incertezas)?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</a:t>
            </a:r>
            <a:r>
              <a:rPr 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hipóteses parecem plausíveis para a definição de eventuais e prováveis comportamentos futuros dessas incertezas centrais?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</a:t>
            </a:r>
            <a:r>
              <a:rPr 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podem ser combinadas as diferentes hipóteses para as diversas incertezas consideradas relevantes?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</a:t>
            </a:r>
            <a:r>
              <a:rPr 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combinações de hipóteses das incertezas podem ser consideradas consistentes para a formação de um jogo coerente de hipóteses?</a:t>
            </a:r>
          </a:p>
          <a:p>
            <a:pPr algn="r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pt-BR" sz="16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Clr>
                <a:srgbClr val="0070C0"/>
              </a:buClr>
              <a:buNone/>
            </a:pPr>
            <a:r>
              <a:rPr lang="pt-BR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</a:t>
            </a:r>
            <a:r>
              <a: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Metodologia e técnicas de construção de cenários globais e regionais, IPEA, Texto para discussão 939, 2003, ps. 31 e 32</a:t>
            </a:r>
            <a:r>
              <a:rPr lang="pt-B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7546" y="708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técnica de cenários, há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perguntas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fundamentais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9755" y="6217192"/>
            <a:ext cx="11490960" cy="523220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“Antecipar é diferente de adivinhar. Antecipar está no campo do planejamento e da ciência, enquanto adivinhar</a:t>
            </a:r>
          </a:p>
          <a:p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 no reino da magia. (...) Não dá para adivinhar o processo, dá para antecipar” (Mario Sergio </a:t>
            </a:r>
            <a:r>
              <a:rPr lang="pt-BR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Cortella</a:t>
            </a:r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919536" y="1506335"/>
            <a:ext cx="2622253" cy="2138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334927" y="3592436"/>
            <a:ext cx="4221235" cy="9995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 rot="21447656">
            <a:off x="224013" y="1540945"/>
            <a:ext cx="4960451" cy="43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7546" y="667177"/>
            <a:ext cx="11546006" cy="5764651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Antecipação de estratégias para o futuro</a:t>
            </a:r>
            <a:endParaRPr lang="pt-BR" sz="2000" b="1" dirty="0">
              <a:solidFill>
                <a:srgbClr val="0070C0"/>
              </a:solidFill>
            </a:endParaRPr>
          </a:p>
          <a:p>
            <a:pPr lvl="1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 smtClean="0"/>
              <a:t>Sempre haverá surpresas; conseguiremos lidar com elas; muitas podem ser previstas.</a:t>
            </a:r>
          </a:p>
          <a:p>
            <a:pPr lvl="1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 smtClean="0"/>
              <a:t>Medicina regeneradora</a:t>
            </a:r>
            <a:r>
              <a:rPr lang="pt-BR" sz="2000" dirty="0"/>
              <a:t>, alterações no clima planetário, o envelhecimento </a:t>
            </a:r>
            <a:r>
              <a:rPr lang="pt-BR" sz="2000" dirty="0" smtClean="0"/>
              <a:t>da população </a:t>
            </a:r>
            <a:r>
              <a:rPr lang="pt-BR" sz="2000" dirty="0"/>
              <a:t>ocidental e a ascensão do </a:t>
            </a:r>
            <a:r>
              <a:rPr lang="pt-BR" sz="2000" dirty="0" smtClean="0"/>
              <a:t>terrorismo; etc.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Precauções em relação às mudanças que virão, inexoravelmente:</a:t>
            </a:r>
            <a:endParaRPr lang="pt-BR" sz="2000" b="1" dirty="0">
              <a:solidFill>
                <a:srgbClr val="0070C0"/>
              </a:solidFill>
            </a:endParaRP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c</a:t>
            </a:r>
            <a:r>
              <a:rPr lang="pt-BR" sz="2000" dirty="0" smtClean="0"/>
              <a:t>onstrução </a:t>
            </a:r>
            <a:r>
              <a:rPr lang="pt-BR" sz="2000" dirty="0"/>
              <a:t>de sistemas de inteligência competitiva para </a:t>
            </a:r>
            <a:r>
              <a:rPr lang="pt-BR" sz="2000" dirty="0" smtClean="0"/>
              <a:t>um constante </a:t>
            </a:r>
            <a:r>
              <a:rPr lang="pt-BR" sz="2000" dirty="0"/>
              <a:t>monitoramento do ambiente</a:t>
            </a:r>
            <a:r>
              <a:rPr lang="pt-BR" sz="2000" dirty="0" smtClean="0"/>
              <a:t>;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c</a:t>
            </a:r>
            <a:r>
              <a:rPr lang="pt-BR" sz="2000" dirty="0" smtClean="0"/>
              <a:t>ultivar </a:t>
            </a:r>
            <a:r>
              <a:rPr lang="pt-BR" sz="2000" dirty="0"/>
              <a:t>um senso de urgência às oportunidades que se apresentam</a:t>
            </a:r>
            <a:r>
              <a:rPr lang="pt-BR" sz="2000" dirty="0" smtClean="0"/>
              <a:t>;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i</a:t>
            </a:r>
            <a:r>
              <a:rPr lang="pt-BR" sz="2000" dirty="0" smtClean="0"/>
              <a:t>dentificar </a:t>
            </a:r>
            <a:r>
              <a:rPr lang="pt-BR" sz="2000" dirty="0"/>
              <a:t>os sinais precoces de futuras mudanças</a:t>
            </a:r>
            <a:r>
              <a:rPr lang="pt-BR" sz="2000" dirty="0" smtClean="0"/>
              <a:t>;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p</a:t>
            </a:r>
            <a:r>
              <a:rPr lang="pt-BR" sz="2000" dirty="0" smtClean="0"/>
              <a:t>rovidenciar </a:t>
            </a:r>
            <a:r>
              <a:rPr lang="pt-BR" sz="2000" dirty="0"/>
              <a:t>mecanismos para rapidamente </a:t>
            </a:r>
            <a:r>
              <a:rPr lang="pt-BR" sz="2000" dirty="0" err="1"/>
              <a:t>reengenheirar</a:t>
            </a:r>
            <a:r>
              <a:rPr lang="pt-BR" sz="2000" dirty="0"/>
              <a:t> </a:t>
            </a:r>
            <a:r>
              <a:rPr lang="pt-BR" sz="2000" dirty="0" smtClean="0"/>
              <a:t>as organizações, </a:t>
            </a:r>
            <a:r>
              <a:rPr lang="pt-BR" sz="2000" dirty="0"/>
              <a:t>sempre que necessário</a:t>
            </a:r>
            <a:r>
              <a:rPr lang="pt-BR" sz="2000" dirty="0" smtClean="0"/>
              <a:t>;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e</a:t>
            </a:r>
            <a:r>
              <a:rPr lang="pt-BR" sz="2000" dirty="0" smtClean="0"/>
              <a:t>vitar </a:t>
            </a:r>
            <a:r>
              <a:rPr lang="pt-BR" sz="2000" dirty="0"/>
              <a:t>a negação das mudanças evidentes</a:t>
            </a:r>
            <a:r>
              <a:rPr lang="pt-BR" sz="2000" dirty="0" smtClean="0"/>
              <a:t>;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p</a:t>
            </a:r>
            <a:r>
              <a:rPr lang="pt-BR" sz="2000" dirty="0" smtClean="0"/>
              <a:t>ensar </a:t>
            </a:r>
            <a:r>
              <a:rPr lang="pt-BR" sz="2000" dirty="0"/>
              <a:t>como uma empresa do setor de </a:t>
            </a:r>
            <a:r>
              <a:rPr lang="pt-BR" sz="2000" i="1" dirty="0"/>
              <a:t>commodities</a:t>
            </a:r>
            <a:r>
              <a:rPr lang="pt-BR" sz="2000" dirty="0"/>
              <a:t>, e assim </a:t>
            </a:r>
            <a:r>
              <a:rPr lang="pt-BR" sz="2000" dirty="0" smtClean="0"/>
              <a:t>sempre estar </a:t>
            </a:r>
            <a:r>
              <a:rPr lang="pt-BR" sz="2000" dirty="0"/>
              <a:t>preparada para inovar</a:t>
            </a:r>
            <a:r>
              <a:rPr lang="pt-BR" sz="2000" dirty="0" smtClean="0"/>
              <a:t>;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c</a:t>
            </a:r>
            <a:r>
              <a:rPr lang="pt-BR" sz="2000" dirty="0" smtClean="0"/>
              <a:t>onscientizar-se </a:t>
            </a:r>
            <a:r>
              <a:rPr lang="pt-BR" sz="2000" dirty="0"/>
              <a:t>da capacidade crítica e do grau de </a:t>
            </a:r>
            <a:r>
              <a:rPr lang="pt-BR" sz="2000" dirty="0" smtClean="0"/>
              <a:t>discernimento exigido </a:t>
            </a:r>
            <a:r>
              <a:rPr lang="pt-BR" sz="2000" dirty="0"/>
              <a:t>pelos novos tempos</a:t>
            </a:r>
            <a:r>
              <a:rPr lang="pt-BR" sz="2000" dirty="0" smtClean="0"/>
              <a:t>;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v</a:t>
            </a:r>
            <a:r>
              <a:rPr lang="pt-BR" sz="2000" dirty="0" smtClean="0"/>
              <a:t>alorizar </a:t>
            </a:r>
            <a:r>
              <a:rPr lang="pt-BR" sz="2000" dirty="0"/>
              <a:t>ao máximo a educação</a:t>
            </a:r>
            <a:r>
              <a:rPr lang="pt-BR" sz="2000" dirty="0" smtClean="0"/>
              <a:t>;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v</a:t>
            </a:r>
            <a:r>
              <a:rPr lang="pt-BR" sz="2000" dirty="0" smtClean="0"/>
              <a:t>alorizar </a:t>
            </a:r>
            <a:r>
              <a:rPr lang="pt-BR" sz="2000" dirty="0"/>
              <a:t>o desenvolvimento sustentável e ecológico</a:t>
            </a:r>
            <a:r>
              <a:rPr lang="pt-BR" sz="2000" dirty="0" smtClean="0"/>
              <a:t>;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v</a:t>
            </a:r>
            <a:r>
              <a:rPr lang="pt-BR" sz="2000" dirty="0" smtClean="0"/>
              <a:t>alorizar </a:t>
            </a:r>
            <a:r>
              <a:rPr lang="pt-BR" sz="2000" dirty="0"/>
              <a:t>a </a:t>
            </a:r>
            <a:r>
              <a:rPr lang="pt-BR" sz="2000" dirty="0" smtClean="0"/>
              <a:t>infraestrutura </a:t>
            </a:r>
            <a:r>
              <a:rPr lang="pt-BR" sz="2000" dirty="0"/>
              <a:t>e o apoio financeiro; </a:t>
            </a:r>
            <a:r>
              <a:rPr lang="pt-BR" sz="2000" dirty="0" smtClean="0"/>
              <a:t>e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c</a:t>
            </a:r>
            <a:r>
              <a:rPr lang="pt-BR" sz="2000" dirty="0" smtClean="0"/>
              <a:t>ultivar </a:t>
            </a:r>
            <a:r>
              <a:rPr lang="pt-BR" sz="2000" dirty="0"/>
              <a:t>uma rede de relacionamentos para sinergia de </a:t>
            </a:r>
            <a:r>
              <a:rPr lang="pt-BR" sz="2000" dirty="0" smtClean="0"/>
              <a:t>possibilidades.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7546" y="71828"/>
            <a:ext cx="11546006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Antecipação e precauções estratégicas quanto ao futuro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ixaDeTexto 3"/>
          <p:cNvSpPr txBox="1"/>
          <p:nvPr/>
        </p:nvSpPr>
        <p:spPr>
          <a:xfrm>
            <a:off x="350520" y="6430517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7546" y="24712"/>
            <a:ext cx="11546006" cy="11695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Pontos fortes e dificuldades da análise de cenários</a:t>
            </a:r>
            <a:endParaRPr lang="pt-BR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7546" y="1530550"/>
            <a:ext cx="7208614" cy="47805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Como ponto forte, a análise de cenários leva em consideração uma gama de futuros possíveis que pode ser preferível à abordagem tradicional de basear-se em projeções a partir de dados históricos, sob a premissa de que acontecimentos futuros seguirão tendências passadas.</a:t>
            </a:r>
          </a:p>
          <a:p>
            <a:pPr algn="just" fontAlgn="auto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Todavia, onde há alta incerteza, alguns cenários podem ser irreais.</a:t>
            </a:r>
          </a:p>
          <a:p>
            <a:pPr algn="just" fontAlgn="auto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Há dificuldades na disponibilidade de dados e na capacidade de analistas em desenvolver cenários realistas propícios de explorar resultados possíveis.</a:t>
            </a:r>
          </a:p>
          <a:p>
            <a:pPr algn="just" fontAlgn="auto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Os perigos do uso da análise de cenários é que os cenários não tenham um fundamento adequado; os dados podem ser especulativos e resultados irreais podem não ser reconhecidos como tal</a:t>
            </a:r>
            <a:r>
              <a:rPr lang="pt-BR" sz="2000" dirty="0" smtClean="0"/>
              <a:t>.</a:t>
            </a:r>
            <a:endParaRPr lang="pt-BR" sz="1900" dirty="0"/>
          </a:p>
          <a:p>
            <a:pPr marL="0" indent="0" algn="r" fontAlgn="auto"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t-BR" sz="1100" dirty="0"/>
              <a:t>Fonte: ABNT NBR ISO/IEC 31010.</a:t>
            </a:r>
          </a:p>
        </p:txBody>
      </p:sp>
      <p:sp>
        <p:nvSpPr>
          <p:cNvPr id="8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9"/>
          <a:stretch/>
        </p:blipFill>
        <p:spPr>
          <a:xfrm>
            <a:off x="7514678" y="1778913"/>
            <a:ext cx="451428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7546" y="260661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Estrutura de cada técnica para identificação de riscos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701850"/>
              </p:ext>
            </p:extLst>
          </p:nvPr>
        </p:nvGraphicFramePr>
        <p:xfrm>
          <a:off x="2783632" y="1735314"/>
          <a:ext cx="6840759" cy="417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59"/>
              </a:tblGrid>
              <a:tr h="923359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Estrutura</a:t>
                      </a:r>
                      <a:r>
                        <a:rPr lang="pt-BR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cada técnica da</a:t>
                      </a:r>
                    </a:p>
                    <a:p>
                      <a:pPr algn="ctr"/>
                      <a:r>
                        <a:rPr lang="pt-BR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ABNT NBR ISO/IEC 31010:2012</a:t>
                      </a:r>
                      <a:endParaRPr lang="pt-BR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4218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Visão</a:t>
                      </a:r>
                      <a:r>
                        <a:rPr lang="pt-BR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geral</a:t>
                      </a:r>
                      <a:endParaRPr lang="pt-BR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4218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Utilização</a:t>
                      </a:r>
                      <a:endParaRPr lang="pt-BR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4218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Entradas</a:t>
                      </a:r>
                      <a:endParaRPr lang="pt-BR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4218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Processo</a:t>
                      </a:r>
                      <a:endParaRPr lang="pt-BR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4218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Saídas</a:t>
                      </a:r>
                      <a:endParaRPr lang="pt-BR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4218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Pontos fortes e limitações</a:t>
                      </a:r>
                      <a:endParaRPr lang="pt-BR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6613" y="31994"/>
            <a:ext cx="11546006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Ferramentas e técnicas de apoio à identificação de riscos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ABNT NBR ISO IEC 31010:2012</a:t>
            </a:r>
          </a:p>
        </p:txBody>
      </p:sp>
      <p:sp>
        <p:nvSpPr>
          <p:cNvPr id="6" name="Elipse 5"/>
          <p:cNvSpPr/>
          <p:nvPr/>
        </p:nvSpPr>
        <p:spPr>
          <a:xfrm>
            <a:off x="4854926" y="2736582"/>
            <a:ext cx="2455473" cy="1368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rgbClr val="0070C0"/>
                </a:solidFill>
              </a:rPr>
              <a:t>Ferramentas e</a:t>
            </a:r>
          </a:p>
          <a:p>
            <a:pPr algn="ctr"/>
            <a:r>
              <a:rPr lang="pt-BR" sz="2200" b="1" dirty="0" smtClean="0">
                <a:solidFill>
                  <a:srgbClr val="0070C0"/>
                </a:solidFill>
              </a:rPr>
              <a:t>técnicas</a:t>
            </a:r>
            <a:endParaRPr lang="pt-BR" sz="2200" b="1" dirty="0">
              <a:solidFill>
                <a:srgbClr val="0070C0"/>
              </a:solidFill>
            </a:endParaRPr>
          </a:p>
        </p:txBody>
      </p:sp>
      <p:cxnSp>
        <p:nvCxnSpPr>
          <p:cNvPr id="8" name="Conector reto 7"/>
          <p:cNvCxnSpPr>
            <a:stCxn id="6" idx="7"/>
          </p:cNvCxnSpPr>
          <p:nvPr/>
        </p:nvCxnSpPr>
        <p:spPr>
          <a:xfrm flipV="1">
            <a:off x="6950803" y="1894384"/>
            <a:ext cx="1203949" cy="1042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 rot="19113483">
            <a:off x="6550358" y="196382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Gravata-borboleta</a:t>
            </a:r>
          </a:p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 (</a:t>
            </a:r>
            <a:r>
              <a:rPr lang="pt-BR" sz="1400" b="1" i="1" dirty="0" err="1" smtClean="0">
                <a:solidFill>
                  <a:srgbClr val="0070C0"/>
                </a:solidFill>
              </a:rPr>
              <a:t>bow</a:t>
            </a:r>
            <a:r>
              <a:rPr lang="pt-BR" sz="1400" b="1" i="1" dirty="0" smtClean="0">
                <a:solidFill>
                  <a:srgbClr val="0070C0"/>
                </a:solidFill>
              </a:rPr>
              <a:t> </a:t>
            </a:r>
            <a:r>
              <a:rPr lang="pt-BR" sz="1400" b="1" i="1" dirty="0" err="1" smtClean="0">
                <a:solidFill>
                  <a:srgbClr val="0070C0"/>
                </a:solidFill>
              </a:rPr>
              <a:t>tie</a:t>
            </a:r>
            <a:r>
              <a:rPr lang="pt-BR" sz="1400" b="1" dirty="0" smtClean="0">
                <a:solidFill>
                  <a:srgbClr val="0070C0"/>
                </a:solidFill>
              </a:rPr>
              <a:t>)</a:t>
            </a:r>
            <a:endParaRPr lang="pt-BR" sz="1400" b="1" dirty="0">
              <a:solidFill>
                <a:srgbClr val="0070C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7224701" y="3648353"/>
            <a:ext cx="1248802" cy="538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 rot="1399064">
            <a:off x="7178560" y="3640806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70C0"/>
                </a:solidFill>
              </a:rPr>
              <a:t>Análise SWOT</a:t>
            </a:r>
            <a:endParaRPr lang="pt-BR" sz="1400" b="1" dirty="0">
              <a:solidFill>
                <a:srgbClr val="0070C0"/>
              </a:solidFill>
            </a:endParaRPr>
          </a:p>
        </p:txBody>
      </p:sp>
      <p:cxnSp>
        <p:nvCxnSpPr>
          <p:cNvPr id="16" name="Conector reto 15"/>
          <p:cNvCxnSpPr>
            <a:stCxn id="6" idx="4"/>
          </p:cNvCxnSpPr>
          <p:nvPr/>
        </p:nvCxnSpPr>
        <p:spPr>
          <a:xfrm>
            <a:off x="6082663" y="4104734"/>
            <a:ext cx="1715441" cy="1268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 rot="2081559">
            <a:off x="6187792" y="4508630"/>
            <a:ext cx="1803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70C0"/>
                </a:solidFill>
              </a:rPr>
              <a:t>Oficina (</a:t>
            </a:r>
            <a:r>
              <a:rPr lang="pt-BR" sz="1400" b="1" i="1" dirty="0" smtClean="0">
                <a:solidFill>
                  <a:srgbClr val="0070C0"/>
                </a:solidFill>
              </a:rPr>
              <a:t>workshop</a:t>
            </a:r>
            <a:r>
              <a:rPr lang="pt-BR" sz="1400" b="1" dirty="0" smtClean="0">
                <a:solidFill>
                  <a:srgbClr val="0070C0"/>
                </a:solidFill>
              </a:rPr>
              <a:t>)</a:t>
            </a:r>
            <a:endParaRPr lang="pt-BR" sz="1400" b="1" dirty="0">
              <a:solidFill>
                <a:srgbClr val="0070C0"/>
              </a:solidFill>
            </a:endParaRPr>
          </a:p>
        </p:txBody>
      </p:sp>
      <p:cxnSp>
        <p:nvCxnSpPr>
          <p:cNvPr id="19" name="Conector reto 18"/>
          <p:cNvCxnSpPr>
            <a:stCxn id="6" idx="3"/>
          </p:cNvCxnSpPr>
          <p:nvPr/>
        </p:nvCxnSpPr>
        <p:spPr>
          <a:xfrm flipH="1">
            <a:off x="3503712" y="3904373"/>
            <a:ext cx="1710810" cy="1828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 rot="18786044">
            <a:off x="2916266" y="4596360"/>
            <a:ext cx="273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70C0"/>
                </a:solidFill>
              </a:rPr>
              <a:t>Entrevistas com especialistas</a:t>
            </a:r>
            <a:endParaRPr lang="pt-BR" sz="1400" b="1" dirty="0">
              <a:solidFill>
                <a:srgbClr val="0070C0"/>
              </a:solidFill>
            </a:endParaRPr>
          </a:p>
        </p:txBody>
      </p:sp>
      <p:cxnSp>
        <p:nvCxnSpPr>
          <p:cNvPr id="23" name="Conector reto 22"/>
          <p:cNvCxnSpPr>
            <a:stCxn id="6" idx="2"/>
          </p:cNvCxnSpPr>
          <p:nvPr/>
        </p:nvCxnSpPr>
        <p:spPr>
          <a:xfrm flipH="1">
            <a:off x="2783632" y="3420658"/>
            <a:ext cx="2071294" cy="108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 rot="19866027">
            <a:off x="2650198" y="3794028"/>
            <a:ext cx="1943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70C0"/>
                </a:solidFill>
              </a:rPr>
              <a:t>Mapas de processos</a:t>
            </a:r>
            <a:endParaRPr lang="pt-BR" sz="1400" b="1" dirty="0">
              <a:solidFill>
                <a:srgbClr val="0070C0"/>
              </a:solidFill>
            </a:endParaRPr>
          </a:p>
        </p:txBody>
      </p:sp>
      <p:cxnSp>
        <p:nvCxnSpPr>
          <p:cNvPr id="27" name="Conector reto 26"/>
          <p:cNvCxnSpPr/>
          <p:nvPr/>
        </p:nvCxnSpPr>
        <p:spPr>
          <a:xfrm flipH="1">
            <a:off x="4151784" y="4104734"/>
            <a:ext cx="1632868" cy="1916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 rot="18654891">
            <a:off x="3552736" y="4909430"/>
            <a:ext cx="2558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70C0"/>
                </a:solidFill>
              </a:rPr>
              <a:t>Análise de dados históricos</a:t>
            </a:r>
            <a:endParaRPr lang="pt-BR" sz="1400" b="1" dirty="0">
              <a:solidFill>
                <a:srgbClr val="0070C0"/>
              </a:solidFill>
            </a:endParaRPr>
          </a:p>
        </p:txBody>
      </p:sp>
      <p:cxnSp>
        <p:nvCxnSpPr>
          <p:cNvPr id="34" name="Conector reto 33"/>
          <p:cNvCxnSpPr/>
          <p:nvPr/>
        </p:nvCxnSpPr>
        <p:spPr>
          <a:xfrm flipH="1" flipV="1">
            <a:off x="2423592" y="5953045"/>
            <a:ext cx="1728194" cy="6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stCxn id="6" idx="2"/>
          </p:cNvCxnSpPr>
          <p:nvPr/>
        </p:nvCxnSpPr>
        <p:spPr>
          <a:xfrm flipH="1" flipV="1">
            <a:off x="3691822" y="3120307"/>
            <a:ext cx="1163104" cy="300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 rot="843648">
            <a:off x="3712155" y="2999077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err="1">
                <a:solidFill>
                  <a:srgbClr val="0070C0"/>
                </a:solidFill>
              </a:rPr>
              <a:t>C</a:t>
            </a:r>
            <a:r>
              <a:rPr lang="pt-BR" sz="1400" b="1" i="1" dirty="0" err="1" smtClean="0">
                <a:solidFill>
                  <a:srgbClr val="0070C0"/>
                </a:solidFill>
              </a:rPr>
              <a:t>heck-lists</a:t>
            </a:r>
            <a:endParaRPr lang="pt-BR" sz="1400" b="1" i="1" dirty="0">
              <a:solidFill>
                <a:srgbClr val="0070C0"/>
              </a:solidFill>
            </a:endParaRPr>
          </a:p>
        </p:txBody>
      </p:sp>
      <p:cxnSp>
        <p:nvCxnSpPr>
          <p:cNvPr id="45" name="Conector reto 44"/>
          <p:cNvCxnSpPr>
            <a:stCxn id="6" idx="1"/>
          </p:cNvCxnSpPr>
          <p:nvPr/>
        </p:nvCxnSpPr>
        <p:spPr>
          <a:xfrm flipH="1" flipV="1">
            <a:off x="4546737" y="2714919"/>
            <a:ext cx="667785" cy="22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 rot="1165029">
            <a:off x="4552635" y="2561031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0070C0"/>
                </a:solidFill>
              </a:rPr>
              <a:t>SWIFT</a:t>
            </a:r>
            <a:endParaRPr lang="pt-BR" sz="1400" b="1" dirty="0">
              <a:solidFill>
                <a:srgbClr val="0070C0"/>
              </a:solidFill>
            </a:endParaRPr>
          </a:p>
        </p:txBody>
      </p:sp>
      <p:cxnSp>
        <p:nvCxnSpPr>
          <p:cNvPr id="49" name="Conector reto 48"/>
          <p:cNvCxnSpPr/>
          <p:nvPr/>
        </p:nvCxnSpPr>
        <p:spPr>
          <a:xfrm flipH="1" flipV="1">
            <a:off x="4079776" y="1916832"/>
            <a:ext cx="1584176" cy="819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 rot="1608459">
            <a:off x="3957764" y="1878491"/>
            <a:ext cx="2034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70C0"/>
                </a:solidFill>
              </a:rPr>
              <a:t>Árvore de </a:t>
            </a:r>
            <a:r>
              <a:rPr lang="pt-BR" sz="1400" b="1" dirty="0" smtClean="0">
                <a:solidFill>
                  <a:srgbClr val="0070C0"/>
                </a:solidFill>
              </a:rPr>
              <a:t>decisão e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d</a:t>
            </a:r>
            <a:r>
              <a:rPr lang="pt-BR" sz="1400" b="1" dirty="0" smtClean="0">
                <a:solidFill>
                  <a:srgbClr val="0070C0"/>
                </a:solidFill>
              </a:rPr>
              <a:t>iagrama </a:t>
            </a:r>
            <a:r>
              <a:rPr lang="pt-BR" sz="1400" b="1" dirty="0">
                <a:solidFill>
                  <a:srgbClr val="0070C0"/>
                </a:solidFill>
              </a:rPr>
              <a:t>de </a:t>
            </a:r>
            <a:r>
              <a:rPr lang="pt-BR" sz="1400" b="1" dirty="0" smtClean="0">
                <a:solidFill>
                  <a:srgbClr val="0070C0"/>
                </a:solidFill>
              </a:rPr>
              <a:t>Ishikawa</a:t>
            </a:r>
            <a:endParaRPr lang="pt-BR" dirty="0"/>
          </a:p>
        </p:txBody>
      </p:sp>
      <p:cxnSp>
        <p:nvCxnSpPr>
          <p:cNvPr id="59" name="Conector reto 58"/>
          <p:cNvCxnSpPr>
            <a:stCxn id="6" idx="0"/>
          </p:cNvCxnSpPr>
          <p:nvPr/>
        </p:nvCxnSpPr>
        <p:spPr>
          <a:xfrm flipV="1">
            <a:off x="6082663" y="1124744"/>
            <a:ext cx="1715441" cy="1611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 rot="19096182">
            <a:off x="5823529" y="1706266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Análise de cenários</a:t>
            </a:r>
          </a:p>
        </p:txBody>
      </p:sp>
      <p:cxnSp>
        <p:nvCxnSpPr>
          <p:cNvPr id="63" name="Conector reto 62"/>
          <p:cNvCxnSpPr/>
          <p:nvPr/>
        </p:nvCxnSpPr>
        <p:spPr>
          <a:xfrm>
            <a:off x="7819545" y="1124744"/>
            <a:ext cx="2516151" cy="93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 flipV="1">
            <a:off x="2336282" y="2878669"/>
            <a:ext cx="1423951" cy="247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8" t="2033" r="30803" b="2467"/>
          <a:stretch/>
        </p:blipFill>
        <p:spPr>
          <a:xfrm>
            <a:off x="10488488" y="4314639"/>
            <a:ext cx="1356760" cy="188438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92617" y="1343173"/>
            <a:ext cx="1368152" cy="867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1055440" y="3897584"/>
            <a:ext cx="1368152" cy="106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306613" y="2177153"/>
            <a:ext cx="21169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10271018" y="1962588"/>
            <a:ext cx="21169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38" t="44176" r="-82182" b="-13563"/>
          <a:stretch/>
        </p:blipFill>
        <p:spPr>
          <a:xfrm>
            <a:off x="10347077" y="2523912"/>
            <a:ext cx="1516923" cy="163213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0"/>
          <a:stretch/>
        </p:blipFill>
        <p:spPr>
          <a:xfrm rot="21290854">
            <a:off x="10371722" y="1292404"/>
            <a:ext cx="1508888" cy="132116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6"/>
          <a:stretch/>
        </p:blipFill>
        <p:spPr>
          <a:xfrm rot="200528">
            <a:off x="10273362" y="2766491"/>
            <a:ext cx="1586953" cy="142000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8"/>
          <a:stretch/>
        </p:blipFill>
        <p:spPr>
          <a:xfrm rot="732657">
            <a:off x="8049329" y="1906630"/>
            <a:ext cx="2089218" cy="185149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3"/>
          <a:stretch/>
        </p:blipFill>
        <p:spPr>
          <a:xfrm rot="21388083">
            <a:off x="135427" y="1564757"/>
            <a:ext cx="2235506" cy="197852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6"/>
          <a:stretch/>
        </p:blipFill>
        <p:spPr>
          <a:xfrm rot="323048">
            <a:off x="346875" y="4015049"/>
            <a:ext cx="2265905" cy="197980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3"/>
          <a:stretch/>
        </p:blipFill>
        <p:spPr>
          <a:xfrm rot="21099217">
            <a:off x="7984599" y="4164800"/>
            <a:ext cx="2176898" cy="1922718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6"/>
          <a:stretch/>
        </p:blipFill>
        <p:spPr>
          <a:xfrm rot="929074">
            <a:off x="5315937" y="4622941"/>
            <a:ext cx="1636908" cy="1475274"/>
          </a:xfrm>
          <a:prstGeom prst="rect">
            <a:avLst/>
          </a:prstGeom>
        </p:spPr>
      </p:pic>
      <p:sp>
        <p:nvSpPr>
          <p:cNvPr id="43" name="CaixaDeTexto 3"/>
          <p:cNvSpPr txBox="1"/>
          <p:nvPr/>
        </p:nvSpPr>
        <p:spPr>
          <a:xfrm>
            <a:off x="350520" y="6394472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64505845"/>
              </p:ext>
            </p:extLst>
          </p:nvPr>
        </p:nvGraphicFramePr>
        <p:xfrm>
          <a:off x="1199456" y="1629408"/>
          <a:ext cx="61206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7546" y="137378"/>
            <a:ext cx="11546006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/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Ferramentas e técnicas de apoio à identificação de riscos</a:t>
            </a:r>
          </a:p>
          <a:p>
            <a:pPr algn="ctr"/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7" r="33399"/>
          <a:stretch/>
        </p:blipFill>
        <p:spPr>
          <a:xfrm>
            <a:off x="7464152" y="1427089"/>
            <a:ext cx="3168352" cy="4365078"/>
          </a:xfrm>
          <a:prstGeom prst="rect">
            <a:avLst/>
          </a:prstGeom>
        </p:spPr>
      </p:pic>
      <p:sp>
        <p:nvSpPr>
          <p:cNvPr id="7" name="CaixaDeTexto 3"/>
          <p:cNvSpPr txBox="1"/>
          <p:nvPr/>
        </p:nvSpPr>
        <p:spPr>
          <a:xfrm>
            <a:off x="350520" y="6396011"/>
            <a:ext cx="11490960" cy="276999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  <a:sp3d extrusionH="25400"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Gestão em Gotas: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(Instagram®) e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gestaoemgotas</a:t>
            </a:r>
            <a:r>
              <a:rPr lang="pt-BR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pt-BR" sz="1200" b="1" dirty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1200" b="1" dirty="0" err="1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®)                             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pt-BR" sz="1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paulograzziotin</a:t>
            </a:r>
            <a:r>
              <a:rPr lang="pt-BR" sz="1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rgbClr val="D7F2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(nas redes sociais)</a:t>
            </a:r>
            <a:endParaRPr lang="pt-B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6339</TotalTime>
  <Words>7049</Words>
  <Application>Microsoft Office PowerPoint</Application>
  <PresentationFormat>Personalizar</PresentationFormat>
  <Paragraphs>687</Paragraphs>
  <Slides>66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66</vt:i4>
      </vt:variant>
    </vt:vector>
  </HeadingPairs>
  <TitlesOfParts>
    <vt:vector size="69" baseType="lpstr">
      <vt:lpstr>Tema do Office</vt:lpstr>
      <vt:lpstr>Documento</vt:lpstr>
      <vt:lpstr>Visio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Acompanhamento e Avaliação de Programas</dc:title>
  <dc:creator>Paulo Ricardo</dc:creator>
  <cp:lastModifiedBy>Paulo Ricardo Grazziotin Gomes</cp:lastModifiedBy>
  <cp:revision>915</cp:revision>
  <dcterms:created xsi:type="dcterms:W3CDTF">2010-05-18T18:04:55Z</dcterms:created>
  <dcterms:modified xsi:type="dcterms:W3CDTF">2017-11-13T12:59:04Z</dcterms:modified>
</cp:coreProperties>
</file>